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6.xml" ContentType="application/vnd.openxmlformats-officedocument.presentationml.tags+xml"/>
  <Override PartName="/ppt/notesSlides/notesSlide1.xml" ContentType="application/vnd.openxmlformats-officedocument.presentationml.notesSlide+xml"/>
  <Override PartName="/ppt/tags/tag4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 id="2147483761" r:id="rId5"/>
  </p:sldMasterIdLst>
  <p:notesMasterIdLst>
    <p:notesMasterId r:id="rId17"/>
  </p:notesMasterIdLst>
  <p:handoutMasterIdLst>
    <p:handoutMasterId r:id="rId18"/>
  </p:handoutMasterIdLst>
  <p:sldIdLst>
    <p:sldId id="256" r:id="rId6"/>
    <p:sldId id="362" r:id="rId7"/>
    <p:sldId id="10635" r:id="rId8"/>
    <p:sldId id="10636" r:id="rId9"/>
    <p:sldId id="10650" r:id="rId10"/>
    <p:sldId id="10639" r:id="rId11"/>
    <p:sldId id="10640" r:id="rId12"/>
    <p:sldId id="10641" r:id="rId13"/>
    <p:sldId id="10646" r:id="rId14"/>
    <p:sldId id="10642" r:id="rId15"/>
    <p:sldId id="10648" r:id="rId16"/>
  </p:sldIdLst>
  <p:sldSz cx="12192000" cy="6858000"/>
  <p:notesSz cx="6858000" cy="9144000"/>
  <p:custDataLst>
    <p:tags r:id="rId19"/>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BA8FE5-AEEB-475C-DC40-AA0932716C1C}" name="Krienke, Jane" initials="KJ" userId="S::jkrienke_mhaonline.org#ext#@nh4h.onmicrosoft.com::0bac1d5c-e127-4b24-8455-b514cc1c537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38A1F"/>
    <a:srgbClr val="FF8B4A"/>
    <a:srgbClr val="0971C3"/>
    <a:srgbClr val="F2F2F2"/>
    <a:srgbClr val="D8DAD8"/>
    <a:srgbClr val="E5E5E5"/>
    <a:srgbClr val="D9D9D6"/>
    <a:srgbClr val="008578"/>
    <a:srgbClr val="00B5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64" autoAdjust="0"/>
  </p:normalViewPr>
  <p:slideViewPr>
    <p:cSldViewPr snapToGrid="0">
      <p:cViewPr varScale="1">
        <p:scale>
          <a:sx n="132" d="100"/>
          <a:sy n="132" d="100"/>
        </p:scale>
        <p:origin x="1374" y="132"/>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37767-7B7F-486B-B175-75300DE21B8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BD7D131-2F64-4134-9479-5B8BD3766EC6}">
      <dgm:prSet/>
      <dgm:spPr/>
      <dgm:t>
        <a:bodyPr/>
        <a:lstStyle/>
        <a:p>
          <a:pPr>
            <a:defRPr cap="all"/>
          </a:pPr>
          <a:r>
            <a:rPr lang="en-US" dirty="0"/>
            <a:t>Mentoring</a:t>
          </a:r>
        </a:p>
      </dgm:t>
    </dgm:pt>
    <dgm:pt modelId="{48E98026-3D56-4910-8E8F-96E944496861}" type="parTrans" cxnId="{DF8291DE-32A0-4DAD-A39A-09971EE34758}">
      <dgm:prSet/>
      <dgm:spPr/>
      <dgm:t>
        <a:bodyPr/>
        <a:lstStyle/>
        <a:p>
          <a:endParaRPr lang="en-US"/>
        </a:p>
      </dgm:t>
    </dgm:pt>
    <dgm:pt modelId="{DF005558-5ED0-435F-9F6A-A1797DA29A18}" type="sibTrans" cxnId="{DF8291DE-32A0-4DAD-A39A-09971EE34758}">
      <dgm:prSet/>
      <dgm:spPr/>
      <dgm:t>
        <a:bodyPr/>
        <a:lstStyle/>
        <a:p>
          <a:endParaRPr lang="en-US"/>
        </a:p>
      </dgm:t>
    </dgm:pt>
    <dgm:pt modelId="{4FD798FC-3802-4C54-8F53-B8BEE8BCC022}">
      <dgm:prSet/>
      <dgm:spPr/>
      <dgm:t>
        <a:bodyPr/>
        <a:lstStyle/>
        <a:p>
          <a:pPr>
            <a:defRPr cap="all"/>
          </a:pPr>
          <a:r>
            <a:rPr lang="en-US"/>
            <a:t>Funding</a:t>
          </a:r>
        </a:p>
      </dgm:t>
    </dgm:pt>
    <dgm:pt modelId="{4B2E843F-B868-4106-AE9A-A7776321E87D}" type="parTrans" cxnId="{E2B0D740-6982-4DB9-9A2B-A0BBD46E8EC5}">
      <dgm:prSet/>
      <dgm:spPr/>
      <dgm:t>
        <a:bodyPr/>
        <a:lstStyle/>
        <a:p>
          <a:endParaRPr lang="en-US"/>
        </a:p>
      </dgm:t>
    </dgm:pt>
    <dgm:pt modelId="{FACB334F-3381-4456-AC79-C94F91273D0E}" type="sibTrans" cxnId="{E2B0D740-6982-4DB9-9A2B-A0BBD46E8EC5}">
      <dgm:prSet/>
      <dgm:spPr/>
      <dgm:t>
        <a:bodyPr/>
        <a:lstStyle/>
        <a:p>
          <a:endParaRPr lang="en-US"/>
        </a:p>
      </dgm:t>
    </dgm:pt>
    <dgm:pt modelId="{EF19371D-0F7D-4846-9D36-E131F46DE57F}">
      <dgm:prSet/>
      <dgm:spPr/>
      <dgm:t>
        <a:bodyPr/>
        <a:lstStyle/>
        <a:p>
          <a:pPr>
            <a:defRPr cap="all"/>
          </a:pPr>
          <a:r>
            <a:rPr lang="en-US"/>
            <a:t>Technology Support</a:t>
          </a:r>
        </a:p>
      </dgm:t>
    </dgm:pt>
    <dgm:pt modelId="{4C7E59DD-70A5-478D-ABF5-E172482D3EA9}" type="parTrans" cxnId="{E56C6827-A078-486B-85E9-748D6B7B51B7}">
      <dgm:prSet/>
      <dgm:spPr/>
      <dgm:t>
        <a:bodyPr/>
        <a:lstStyle/>
        <a:p>
          <a:endParaRPr lang="en-US"/>
        </a:p>
      </dgm:t>
    </dgm:pt>
    <dgm:pt modelId="{DF157C83-9A5E-4EFD-9936-9FC494DC51B0}" type="sibTrans" cxnId="{E56C6827-A078-486B-85E9-748D6B7B51B7}">
      <dgm:prSet/>
      <dgm:spPr/>
      <dgm:t>
        <a:bodyPr/>
        <a:lstStyle/>
        <a:p>
          <a:endParaRPr lang="en-US"/>
        </a:p>
      </dgm:t>
    </dgm:pt>
    <dgm:pt modelId="{A468F4B7-619A-44F2-B655-AD4090FF4C50}">
      <dgm:prSet/>
      <dgm:spPr/>
      <dgm:t>
        <a:bodyPr/>
        <a:lstStyle/>
        <a:p>
          <a:pPr>
            <a:defRPr cap="all"/>
          </a:pPr>
          <a:r>
            <a:rPr lang="en-US"/>
            <a:t>Marketing &amp; Sales Support</a:t>
          </a:r>
        </a:p>
      </dgm:t>
    </dgm:pt>
    <dgm:pt modelId="{5E864314-C02B-4E3E-8A44-AEA2522AFD08}" type="parTrans" cxnId="{9E9AFE1B-28AC-467F-8BB7-DD34FAA9A2A8}">
      <dgm:prSet/>
      <dgm:spPr/>
      <dgm:t>
        <a:bodyPr/>
        <a:lstStyle/>
        <a:p>
          <a:endParaRPr lang="en-US"/>
        </a:p>
      </dgm:t>
    </dgm:pt>
    <dgm:pt modelId="{CF9CC7FA-DC1B-4DB9-92A4-B7F986230D7A}" type="sibTrans" cxnId="{9E9AFE1B-28AC-467F-8BB7-DD34FAA9A2A8}">
      <dgm:prSet/>
      <dgm:spPr/>
      <dgm:t>
        <a:bodyPr/>
        <a:lstStyle/>
        <a:p>
          <a:endParaRPr lang="en-US"/>
        </a:p>
      </dgm:t>
    </dgm:pt>
    <dgm:pt modelId="{1DB3A10F-738D-4319-A159-7D376335757D}" type="pres">
      <dgm:prSet presAssocID="{D9D37767-7B7F-486B-B175-75300DE21B8B}" presName="root" presStyleCnt="0">
        <dgm:presLayoutVars>
          <dgm:dir/>
          <dgm:resizeHandles val="exact"/>
        </dgm:presLayoutVars>
      </dgm:prSet>
      <dgm:spPr/>
    </dgm:pt>
    <dgm:pt modelId="{2D48B29C-3BC7-4B10-96AB-7BACDC6865C7}" type="pres">
      <dgm:prSet presAssocID="{0BD7D131-2F64-4134-9479-5B8BD3766EC6}" presName="compNode" presStyleCnt="0"/>
      <dgm:spPr/>
    </dgm:pt>
    <dgm:pt modelId="{E4A54D4B-7676-4F42-A397-1A446720239F}" type="pres">
      <dgm:prSet presAssocID="{0BD7D131-2F64-4134-9479-5B8BD3766EC6}" presName="iconBgRect" presStyleLbl="bgShp" presStyleIdx="0" presStyleCnt="4"/>
      <dgm:spPr/>
    </dgm:pt>
    <dgm:pt modelId="{A19996A3-429A-4F1D-A3AA-0197365B1BE0}" type="pres">
      <dgm:prSet presAssocID="{0BD7D131-2F64-4134-9479-5B8BD3766E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CA570BED-4B5B-48F9-882A-FED2137E28BD}" type="pres">
      <dgm:prSet presAssocID="{0BD7D131-2F64-4134-9479-5B8BD3766EC6}" presName="spaceRect" presStyleCnt="0"/>
      <dgm:spPr/>
    </dgm:pt>
    <dgm:pt modelId="{C708732E-6CC0-4B92-9946-3453679E1796}" type="pres">
      <dgm:prSet presAssocID="{0BD7D131-2F64-4134-9479-5B8BD3766EC6}" presName="textRect" presStyleLbl="revTx" presStyleIdx="0" presStyleCnt="4">
        <dgm:presLayoutVars>
          <dgm:chMax val="1"/>
          <dgm:chPref val="1"/>
        </dgm:presLayoutVars>
      </dgm:prSet>
      <dgm:spPr/>
    </dgm:pt>
    <dgm:pt modelId="{5E905911-CAB5-407F-90A0-BB517D8EDD3F}" type="pres">
      <dgm:prSet presAssocID="{DF005558-5ED0-435F-9F6A-A1797DA29A18}" presName="sibTrans" presStyleCnt="0"/>
      <dgm:spPr/>
    </dgm:pt>
    <dgm:pt modelId="{461F2861-36DE-46F7-B6B2-6193A68573DC}" type="pres">
      <dgm:prSet presAssocID="{4FD798FC-3802-4C54-8F53-B8BEE8BCC022}" presName="compNode" presStyleCnt="0"/>
      <dgm:spPr/>
    </dgm:pt>
    <dgm:pt modelId="{F702D24A-F23F-4727-8B94-709EE5FB0768}" type="pres">
      <dgm:prSet presAssocID="{4FD798FC-3802-4C54-8F53-B8BEE8BCC022}" presName="iconBgRect" presStyleLbl="bgShp" presStyleIdx="1" presStyleCnt="4"/>
      <dgm:spPr/>
    </dgm:pt>
    <dgm:pt modelId="{91C6A0E5-3D28-4CB7-8F95-5AF265F37040}" type="pres">
      <dgm:prSet presAssocID="{4FD798FC-3802-4C54-8F53-B8BEE8BCC02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A7346D74-4634-4132-A078-061D6689EF73}" type="pres">
      <dgm:prSet presAssocID="{4FD798FC-3802-4C54-8F53-B8BEE8BCC022}" presName="spaceRect" presStyleCnt="0"/>
      <dgm:spPr/>
    </dgm:pt>
    <dgm:pt modelId="{B9163480-66FB-41CA-8408-C0A50BCC1E47}" type="pres">
      <dgm:prSet presAssocID="{4FD798FC-3802-4C54-8F53-B8BEE8BCC022}" presName="textRect" presStyleLbl="revTx" presStyleIdx="1" presStyleCnt="4">
        <dgm:presLayoutVars>
          <dgm:chMax val="1"/>
          <dgm:chPref val="1"/>
        </dgm:presLayoutVars>
      </dgm:prSet>
      <dgm:spPr/>
    </dgm:pt>
    <dgm:pt modelId="{DE933A34-702D-4E46-A7E0-61A8368F86BF}" type="pres">
      <dgm:prSet presAssocID="{FACB334F-3381-4456-AC79-C94F91273D0E}" presName="sibTrans" presStyleCnt="0"/>
      <dgm:spPr/>
    </dgm:pt>
    <dgm:pt modelId="{6511FB23-32A0-420F-BABD-36135CA613C6}" type="pres">
      <dgm:prSet presAssocID="{EF19371D-0F7D-4846-9D36-E131F46DE57F}" presName="compNode" presStyleCnt="0"/>
      <dgm:spPr/>
    </dgm:pt>
    <dgm:pt modelId="{8B07C8F3-6A88-4DAB-B573-2A5DFB12326C}" type="pres">
      <dgm:prSet presAssocID="{EF19371D-0F7D-4846-9D36-E131F46DE57F}" presName="iconBgRect" presStyleLbl="bgShp" presStyleIdx="2" presStyleCnt="4"/>
      <dgm:spPr/>
    </dgm:pt>
    <dgm:pt modelId="{3A3A019B-E8EC-4788-9956-F8ECA2F9E959}" type="pres">
      <dgm:prSet presAssocID="{EF19371D-0F7D-4846-9D36-E131F46DE57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96613AE2-18B6-4C6A-AC49-7C0FB2C86D1A}" type="pres">
      <dgm:prSet presAssocID="{EF19371D-0F7D-4846-9D36-E131F46DE57F}" presName="spaceRect" presStyleCnt="0"/>
      <dgm:spPr/>
    </dgm:pt>
    <dgm:pt modelId="{2D772B62-E3A8-4D5C-BDBA-82A2BD291335}" type="pres">
      <dgm:prSet presAssocID="{EF19371D-0F7D-4846-9D36-E131F46DE57F}" presName="textRect" presStyleLbl="revTx" presStyleIdx="2" presStyleCnt="4">
        <dgm:presLayoutVars>
          <dgm:chMax val="1"/>
          <dgm:chPref val="1"/>
        </dgm:presLayoutVars>
      </dgm:prSet>
      <dgm:spPr/>
    </dgm:pt>
    <dgm:pt modelId="{BF9EB83A-8312-4E1A-ADB4-41E3441A36C7}" type="pres">
      <dgm:prSet presAssocID="{DF157C83-9A5E-4EFD-9936-9FC494DC51B0}" presName="sibTrans" presStyleCnt="0"/>
      <dgm:spPr/>
    </dgm:pt>
    <dgm:pt modelId="{602501EF-7BE5-4A71-9D12-4ADA8F20833D}" type="pres">
      <dgm:prSet presAssocID="{A468F4B7-619A-44F2-B655-AD4090FF4C50}" presName="compNode" presStyleCnt="0"/>
      <dgm:spPr/>
    </dgm:pt>
    <dgm:pt modelId="{CC7B92A8-4E2E-4794-BDC0-3F00AF56FCD3}" type="pres">
      <dgm:prSet presAssocID="{A468F4B7-619A-44F2-B655-AD4090FF4C50}" presName="iconBgRect" presStyleLbl="bgShp" presStyleIdx="3" presStyleCnt="4"/>
      <dgm:spPr/>
    </dgm:pt>
    <dgm:pt modelId="{6BB6C0C7-3ADA-40DB-B1D5-7FE44281BF2C}" type="pres">
      <dgm:prSet presAssocID="{A468F4B7-619A-44F2-B655-AD4090FF4C5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gaphone"/>
        </a:ext>
      </dgm:extLst>
    </dgm:pt>
    <dgm:pt modelId="{CE9A4902-A0BF-4086-813C-6EDF2E685A43}" type="pres">
      <dgm:prSet presAssocID="{A468F4B7-619A-44F2-B655-AD4090FF4C50}" presName="spaceRect" presStyleCnt="0"/>
      <dgm:spPr/>
    </dgm:pt>
    <dgm:pt modelId="{53E45DBA-C529-41BA-9BED-78DDB40941B3}" type="pres">
      <dgm:prSet presAssocID="{A468F4B7-619A-44F2-B655-AD4090FF4C50}" presName="textRect" presStyleLbl="revTx" presStyleIdx="3" presStyleCnt="4">
        <dgm:presLayoutVars>
          <dgm:chMax val="1"/>
          <dgm:chPref val="1"/>
        </dgm:presLayoutVars>
      </dgm:prSet>
      <dgm:spPr/>
    </dgm:pt>
  </dgm:ptLst>
  <dgm:cxnLst>
    <dgm:cxn modelId="{9E9AFE1B-28AC-467F-8BB7-DD34FAA9A2A8}" srcId="{D9D37767-7B7F-486B-B175-75300DE21B8B}" destId="{A468F4B7-619A-44F2-B655-AD4090FF4C50}" srcOrd="3" destOrd="0" parTransId="{5E864314-C02B-4E3E-8A44-AEA2522AFD08}" sibTransId="{CF9CC7FA-DC1B-4DB9-92A4-B7F986230D7A}"/>
    <dgm:cxn modelId="{E56C6827-A078-486B-85E9-748D6B7B51B7}" srcId="{D9D37767-7B7F-486B-B175-75300DE21B8B}" destId="{EF19371D-0F7D-4846-9D36-E131F46DE57F}" srcOrd="2" destOrd="0" parTransId="{4C7E59DD-70A5-478D-ABF5-E172482D3EA9}" sibTransId="{DF157C83-9A5E-4EFD-9936-9FC494DC51B0}"/>
    <dgm:cxn modelId="{E2B0D740-6982-4DB9-9A2B-A0BBD46E8EC5}" srcId="{D9D37767-7B7F-486B-B175-75300DE21B8B}" destId="{4FD798FC-3802-4C54-8F53-B8BEE8BCC022}" srcOrd="1" destOrd="0" parTransId="{4B2E843F-B868-4106-AE9A-A7776321E87D}" sibTransId="{FACB334F-3381-4456-AC79-C94F91273D0E}"/>
    <dgm:cxn modelId="{2C762251-6DE8-483B-85DD-B2F09B4CC062}" type="presOf" srcId="{EF19371D-0F7D-4846-9D36-E131F46DE57F}" destId="{2D772B62-E3A8-4D5C-BDBA-82A2BD291335}" srcOrd="0" destOrd="0" presId="urn:microsoft.com/office/officeart/2018/5/layout/IconCircleLabelList"/>
    <dgm:cxn modelId="{DC22B594-2AE8-4AE5-8F84-E0CD6327090C}" type="presOf" srcId="{0BD7D131-2F64-4134-9479-5B8BD3766EC6}" destId="{C708732E-6CC0-4B92-9946-3453679E1796}" srcOrd="0" destOrd="0" presId="urn:microsoft.com/office/officeart/2018/5/layout/IconCircleLabelList"/>
    <dgm:cxn modelId="{61CCDEA4-FA39-434E-ABD8-CE9BFE605C2A}" type="presOf" srcId="{A468F4B7-619A-44F2-B655-AD4090FF4C50}" destId="{53E45DBA-C529-41BA-9BED-78DDB40941B3}" srcOrd="0" destOrd="0" presId="urn:microsoft.com/office/officeart/2018/5/layout/IconCircleLabelList"/>
    <dgm:cxn modelId="{DF8291DE-32A0-4DAD-A39A-09971EE34758}" srcId="{D9D37767-7B7F-486B-B175-75300DE21B8B}" destId="{0BD7D131-2F64-4134-9479-5B8BD3766EC6}" srcOrd="0" destOrd="0" parTransId="{48E98026-3D56-4910-8E8F-96E944496861}" sibTransId="{DF005558-5ED0-435F-9F6A-A1797DA29A18}"/>
    <dgm:cxn modelId="{B68963E4-6A4A-44D7-809E-D2AA842C9BC2}" type="presOf" srcId="{4FD798FC-3802-4C54-8F53-B8BEE8BCC022}" destId="{B9163480-66FB-41CA-8408-C0A50BCC1E47}" srcOrd="0" destOrd="0" presId="urn:microsoft.com/office/officeart/2018/5/layout/IconCircleLabelList"/>
    <dgm:cxn modelId="{7A031FEB-7954-452A-8558-6F168AF8BE2A}" type="presOf" srcId="{D9D37767-7B7F-486B-B175-75300DE21B8B}" destId="{1DB3A10F-738D-4319-A159-7D376335757D}" srcOrd="0" destOrd="0" presId="urn:microsoft.com/office/officeart/2018/5/layout/IconCircleLabelList"/>
    <dgm:cxn modelId="{9A264669-6228-425D-B1CC-AD22F7F0231E}" type="presParOf" srcId="{1DB3A10F-738D-4319-A159-7D376335757D}" destId="{2D48B29C-3BC7-4B10-96AB-7BACDC6865C7}" srcOrd="0" destOrd="0" presId="urn:microsoft.com/office/officeart/2018/5/layout/IconCircleLabelList"/>
    <dgm:cxn modelId="{6752A46A-7B54-4672-922F-B42EB3FC7493}" type="presParOf" srcId="{2D48B29C-3BC7-4B10-96AB-7BACDC6865C7}" destId="{E4A54D4B-7676-4F42-A397-1A446720239F}" srcOrd="0" destOrd="0" presId="urn:microsoft.com/office/officeart/2018/5/layout/IconCircleLabelList"/>
    <dgm:cxn modelId="{6C30EB94-D702-44C5-9F5D-2F178154C4B4}" type="presParOf" srcId="{2D48B29C-3BC7-4B10-96AB-7BACDC6865C7}" destId="{A19996A3-429A-4F1D-A3AA-0197365B1BE0}" srcOrd="1" destOrd="0" presId="urn:microsoft.com/office/officeart/2018/5/layout/IconCircleLabelList"/>
    <dgm:cxn modelId="{DE9133B2-B57B-4847-A5F1-F394CE7BD0ED}" type="presParOf" srcId="{2D48B29C-3BC7-4B10-96AB-7BACDC6865C7}" destId="{CA570BED-4B5B-48F9-882A-FED2137E28BD}" srcOrd="2" destOrd="0" presId="urn:microsoft.com/office/officeart/2018/5/layout/IconCircleLabelList"/>
    <dgm:cxn modelId="{6ABF608A-465E-44E1-B163-8A4EE37C583B}" type="presParOf" srcId="{2D48B29C-3BC7-4B10-96AB-7BACDC6865C7}" destId="{C708732E-6CC0-4B92-9946-3453679E1796}" srcOrd="3" destOrd="0" presId="urn:microsoft.com/office/officeart/2018/5/layout/IconCircleLabelList"/>
    <dgm:cxn modelId="{C17F20BB-2D9A-43A2-BBC3-84A2BC1FE3B9}" type="presParOf" srcId="{1DB3A10F-738D-4319-A159-7D376335757D}" destId="{5E905911-CAB5-407F-90A0-BB517D8EDD3F}" srcOrd="1" destOrd="0" presId="urn:microsoft.com/office/officeart/2018/5/layout/IconCircleLabelList"/>
    <dgm:cxn modelId="{3D1D895D-5598-467B-9B25-F0A8D86281A5}" type="presParOf" srcId="{1DB3A10F-738D-4319-A159-7D376335757D}" destId="{461F2861-36DE-46F7-B6B2-6193A68573DC}" srcOrd="2" destOrd="0" presId="urn:microsoft.com/office/officeart/2018/5/layout/IconCircleLabelList"/>
    <dgm:cxn modelId="{73B8BE35-84CE-4ADB-8585-0A6EB63CEFE4}" type="presParOf" srcId="{461F2861-36DE-46F7-B6B2-6193A68573DC}" destId="{F702D24A-F23F-4727-8B94-709EE5FB0768}" srcOrd="0" destOrd="0" presId="urn:microsoft.com/office/officeart/2018/5/layout/IconCircleLabelList"/>
    <dgm:cxn modelId="{518D0236-9B8C-41CA-AEE7-81D2C2C1A097}" type="presParOf" srcId="{461F2861-36DE-46F7-B6B2-6193A68573DC}" destId="{91C6A0E5-3D28-4CB7-8F95-5AF265F37040}" srcOrd="1" destOrd="0" presId="urn:microsoft.com/office/officeart/2018/5/layout/IconCircleLabelList"/>
    <dgm:cxn modelId="{EA7985B3-7067-4D28-A1FA-4D2A1B27671C}" type="presParOf" srcId="{461F2861-36DE-46F7-B6B2-6193A68573DC}" destId="{A7346D74-4634-4132-A078-061D6689EF73}" srcOrd="2" destOrd="0" presId="urn:microsoft.com/office/officeart/2018/5/layout/IconCircleLabelList"/>
    <dgm:cxn modelId="{48A1A364-AD0D-4ADA-BD0D-C64AC276E3A1}" type="presParOf" srcId="{461F2861-36DE-46F7-B6B2-6193A68573DC}" destId="{B9163480-66FB-41CA-8408-C0A50BCC1E47}" srcOrd="3" destOrd="0" presId="urn:microsoft.com/office/officeart/2018/5/layout/IconCircleLabelList"/>
    <dgm:cxn modelId="{1734F187-9B34-46B6-AA89-8AC56911714D}" type="presParOf" srcId="{1DB3A10F-738D-4319-A159-7D376335757D}" destId="{DE933A34-702D-4E46-A7E0-61A8368F86BF}" srcOrd="3" destOrd="0" presId="urn:microsoft.com/office/officeart/2018/5/layout/IconCircleLabelList"/>
    <dgm:cxn modelId="{CCC4119D-8445-4BFE-9FE8-89C17FA43D18}" type="presParOf" srcId="{1DB3A10F-738D-4319-A159-7D376335757D}" destId="{6511FB23-32A0-420F-BABD-36135CA613C6}" srcOrd="4" destOrd="0" presId="urn:microsoft.com/office/officeart/2018/5/layout/IconCircleLabelList"/>
    <dgm:cxn modelId="{C59C1707-22C8-43FE-AF73-E746A8E08C7F}" type="presParOf" srcId="{6511FB23-32A0-420F-BABD-36135CA613C6}" destId="{8B07C8F3-6A88-4DAB-B573-2A5DFB12326C}" srcOrd="0" destOrd="0" presId="urn:microsoft.com/office/officeart/2018/5/layout/IconCircleLabelList"/>
    <dgm:cxn modelId="{791127B9-417A-4D6E-A18F-168A2FEB7A90}" type="presParOf" srcId="{6511FB23-32A0-420F-BABD-36135CA613C6}" destId="{3A3A019B-E8EC-4788-9956-F8ECA2F9E959}" srcOrd="1" destOrd="0" presId="urn:microsoft.com/office/officeart/2018/5/layout/IconCircleLabelList"/>
    <dgm:cxn modelId="{603E6976-3EA0-4E34-9C10-75AA58811A77}" type="presParOf" srcId="{6511FB23-32A0-420F-BABD-36135CA613C6}" destId="{96613AE2-18B6-4C6A-AC49-7C0FB2C86D1A}" srcOrd="2" destOrd="0" presId="urn:microsoft.com/office/officeart/2018/5/layout/IconCircleLabelList"/>
    <dgm:cxn modelId="{FEA1A3D5-FD9C-45D6-A664-1FEBBBDD8624}" type="presParOf" srcId="{6511FB23-32A0-420F-BABD-36135CA613C6}" destId="{2D772B62-E3A8-4D5C-BDBA-82A2BD291335}" srcOrd="3" destOrd="0" presId="urn:microsoft.com/office/officeart/2018/5/layout/IconCircleLabelList"/>
    <dgm:cxn modelId="{2FBA6D13-2675-4AEC-93CD-2468DF970309}" type="presParOf" srcId="{1DB3A10F-738D-4319-A159-7D376335757D}" destId="{BF9EB83A-8312-4E1A-ADB4-41E3441A36C7}" srcOrd="5" destOrd="0" presId="urn:microsoft.com/office/officeart/2018/5/layout/IconCircleLabelList"/>
    <dgm:cxn modelId="{BECC69E3-9C9E-4A1A-9A1C-085F6E503326}" type="presParOf" srcId="{1DB3A10F-738D-4319-A159-7D376335757D}" destId="{602501EF-7BE5-4A71-9D12-4ADA8F20833D}" srcOrd="6" destOrd="0" presId="urn:microsoft.com/office/officeart/2018/5/layout/IconCircleLabelList"/>
    <dgm:cxn modelId="{EE43C109-0F51-4BB8-88F1-9F84D7495BAA}" type="presParOf" srcId="{602501EF-7BE5-4A71-9D12-4ADA8F20833D}" destId="{CC7B92A8-4E2E-4794-BDC0-3F00AF56FCD3}" srcOrd="0" destOrd="0" presId="urn:microsoft.com/office/officeart/2018/5/layout/IconCircleLabelList"/>
    <dgm:cxn modelId="{43676EC6-C761-4BFC-BD91-CB22A16C59E5}" type="presParOf" srcId="{602501EF-7BE5-4A71-9D12-4ADA8F20833D}" destId="{6BB6C0C7-3ADA-40DB-B1D5-7FE44281BF2C}" srcOrd="1" destOrd="0" presId="urn:microsoft.com/office/officeart/2018/5/layout/IconCircleLabelList"/>
    <dgm:cxn modelId="{C11562E6-B1FF-4713-8E3A-C9B62F3C0F58}" type="presParOf" srcId="{602501EF-7BE5-4A71-9D12-4ADA8F20833D}" destId="{CE9A4902-A0BF-4086-813C-6EDF2E685A43}" srcOrd="2" destOrd="0" presId="urn:microsoft.com/office/officeart/2018/5/layout/IconCircleLabelList"/>
    <dgm:cxn modelId="{FCB19D59-801E-441B-B49D-74955FD561B2}" type="presParOf" srcId="{602501EF-7BE5-4A71-9D12-4ADA8F20833D}" destId="{53E45DBA-C529-41BA-9BED-78DDB40941B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54D4B-7676-4F42-A397-1A446720239F}">
      <dsp:nvSpPr>
        <dsp:cNvPr id="0" name=""/>
        <dsp:cNvSpPr/>
      </dsp:nvSpPr>
      <dsp:spPr>
        <a:xfrm>
          <a:off x="862601" y="368103"/>
          <a:ext cx="1259299" cy="12592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996A3-429A-4F1D-A3AA-0197365B1BE0}">
      <dsp:nvSpPr>
        <dsp:cNvPr id="0" name=""/>
        <dsp:cNvSpPr/>
      </dsp:nvSpPr>
      <dsp:spPr>
        <a:xfrm>
          <a:off x="1130976" y="636479"/>
          <a:ext cx="722548" cy="7225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8732E-6CC0-4B92-9946-3453679E1796}">
      <dsp:nvSpPr>
        <dsp:cNvPr id="0" name=""/>
        <dsp:cNvSpPr/>
      </dsp:nvSpPr>
      <dsp:spPr>
        <a:xfrm>
          <a:off x="460038"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Mentoring</a:t>
          </a:r>
        </a:p>
      </dsp:txBody>
      <dsp:txXfrm>
        <a:off x="460038" y="2019644"/>
        <a:ext cx="2064425" cy="720000"/>
      </dsp:txXfrm>
    </dsp:sp>
    <dsp:sp modelId="{F702D24A-F23F-4727-8B94-709EE5FB0768}">
      <dsp:nvSpPr>
        <dsp:cNvPr id="0" name=""/>
        <dsp:cNvSpPr/>
      </dsp:nvSpPr>
      <dsp:spPr>
        <a:xfrm>
          <a:off x="3288300" y="368103"/>
          <a:ext cx="1259299" cy="12592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C6A0E5-3D28-4CB7-8F95-5AF265F37040}">
      <dsp:nvSpPr>
        <dsp:cNvPr id="0" name=""/>
        <dsp:cNvSpPr/>
      </dsp:nvSpPr>
      <dsp:spPr>
        <a:xfrm>
          <a:off x="3556675" y="636479"/>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163480-66FB-41CA-8408-C0A50BCC1E47}">
      <dsp:nvSpPr>
        <dsp:cNvPr id="0" name=""/>
        <dsp:cNvSpPr/>
      </dsp:nvSpPr>
      <dsp:spPr>
        <a:xfrm>
          <a:off x="28857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Funding</a:t>
          </a:r>
        </a:p>
      </dsp:txBody>
      <dsp:txXfrm>
        <a:off x="2885737" y="2019644"/>
        <a:ext cx="2064425" cy="720000"/>
      </dsp:txXfrm>
    </dsp:sp>
    <dsp:sp modelId="{8B07C8F3-6A88-4DAB-B573-2A5DFB12326C}">
      <dsp:nvSpPr>
        <dsp:cNvPr id="0" name=""/>
        <dsp:cNvSpPr/>
      </dsp:nvSpPr>
      <dsp:spPr>
        <a:xfrm>
          <a:off x="5714000" y="368103"/>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3A019B-E8EC-4788-9956-F8ECA2F9E959}">
      <dsp:nvSpPr>
        <dsp:cNvPr id="0" name=""/>
        <dsp:cNvSpPr/>
      </dsp:nvSpPr>
      <dsp:spPr>
        <a:xfrm>
          <a:off x="5982375" y="636479"/>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772B62-E3A8-4D5C-BDBA-82A2BD291335}">
      <dsp:nvSpPr>
        <dsp:cNvPr id="0" name=""/>
        <dsp:cNvSpPr/>
      </dsp:nvSpPr>
      <dsp:spPr>
        <a:xfrm>
          <a:off x="5311437"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Technology Support</a:t>
          </a:r>
        </a:p>
      </dsp:txBody>
      <dsp:txXfrm>
        <a:off x="5311437" y="2019644"/>
        <a:ext cx="2064425" cy="720000"/>
      </dsp:txXfrm>
    </dsp:sp>
    <dsp:sp modelId="{CC7B92A8-4E2E-4794-BDC0-3F00AF56FCD3}">
      <dsp:nvSpPr>
        <dsp:cNvPr id="0" name=""/>
        <dsp:cNvSpPr/>
      </dsp:nvSpPr>
      <dsp:spPr>
        <a:xfrm>
          <a:off x="8139699" y="368103"/>
          <a:ext cx="1259299" cy="12592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6C0C7-3ADA-40DB-B1D5-7FE44281BF2C}">
      <dsp:nvSpPr>
        <dsp:cNvPr id="0" name=""/>
        <dsp:cNvSpPr/>
      </dsp:nvSpPr>
      <dsp:spPr>
        <a:xfrm>
          <a:off x="8408074" y="636479"/>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45DBA-C529-41BA-9BED-78DDB40941B3}">
      <dsp:nvSpPr>
        <dsp:cNvPr id="0" name=""/>
        <dsp:cNvSpPr/>
      </dsp:nvSpPr>
      <dsp:spPr>
        <a:xfrm>
          <a:off x="7737136" y="2019644"/>
          <a:ext cx="2064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Marketing &amp; Sales Support</a:t>
          </a:r>
        </a:p>
      </dsp:txBody>
      <dsp:txXfrm>
        <a:off x="7737136" y="2019644"/>
        <a:ext cx="2064425"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r>
              <a:rPr lang="en-US"/>
              <a:t>Care Centric Scheduling Calculator</a:t>
            </a:r>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r>
              <a:rPr lang="en-US"/>
              <a:t>Care Centric Scheduling Calculator</a:t>
            </a:r>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sldNum="0" ftr="0" dt="0"/>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Care Centric Scheduling Calculator</a:t>
            </a:r>
          </a:p>
        </p:txBody>
      </p:sp>
    </p:spTree>
    <p:extLst>
      <p:ext uri="{BB962C8B-B14F-4D97-AF65-F5344CB8AC3E}">
        <p14:creationId xmlns:p14="http://schemas.microsoft.com/office/powerpoint/2010/main" val="12325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your help, we can bring the Care Centric Scheduling Calculator to market. </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project that we will need assistance with: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Mentoring​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Funding​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Technology Support​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Marketing &amp; Sales Support​</a:t>
            </a:r>
          </a:p>
          <a:p>
            <a:endParaRPr lang="en-US" dirty="0"/>
          </a:p>
        </p:txBody>
      </p:sp>
      <p:sp>
        <p:nvSpPr>
          <p:cNvPr id="4" name="Header Placeholder 3"/>
          <p:cNvSpPr>
            <a:spLocks noGrp="1"/>
          </p:cNvSpPr>
          <p:nvPr>
            <p:ph type="hdr" sz="quarter"/>
          </p:nvPr>
        </p:nvSpPr>
        <p:spPr/>
        <p:txBody>
          <a:bodyPr/>
          <a:lstStyle/>
          <a:p>
            <a:r>
              <a:rPr lang="en-US"/>
              <a:t>Care Centric Scheduling Calculator</a:t>
            </a:r>
          </a:p>
        </p:txBody>
      </p:sp>
    </p:spTree>
    <p:extLst>
      <p:ext uri="{BB962C8B-B14F-4D97-AF65-F5344CB8AC3E}">
        <p14:creationId xmlns:p14="http://schemas.microsoft.com/office/powerpoint/2010/main" val="24383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consideration.</a:t>
            </a:r>
          </a:p>
          <a:p>
            <a:endParaRPr lang="en-US" dirty="0"/>
          </a:p>
          <a:p>
            <a:r>
              <a:rPr lang="en-US" dirty="0"/>
              <a:t>What questions do you have for our team?</a:t>
            </a:r>
          </a:p>
        </p:txBody>
      </p:sp>
      <p:sp>
        <p:nvSpPr>
          <p:cNvPr id="4" name="Header Placeholder 3"/>
          <p:cNvSpPr>
            <a:spLocks noGrp="1"/>
          </p:cNvSpPr>
          <p:nvPr>
            <p:ph type="hdr" sz="quarter"/>
          </p:nvPr>
        </p:nvSpPr>
        <p:spPr/>
        <p:txBody>
          <a:bodyPr/>
          <a:lstStyle/>
          <a:p>
            <a:r>
              <a:rPr lang="en-US"/>
              <a:t>Care Centric Scheduling Calculator</a:t>
            </a:r>
          </a:p>
        </p:txBody>
      </p:sp>
    </p:spTree>
    <p:extLst>
      <p:ext uri="{BB962C8B-B14F-4D97-AF65-F5344CB8AC3E}">
        <p14:creationId xmlns:p14="http://schemas.microsoft.com/office/powerpoint/2010/main" val="309677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Hello, my name is Robert Wingo, and I’m here to introduce you to the Care Centric Scheduling Calculator</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I’m a board-certified informatics nurse that has 22 years’ experience in developing innovative solutions in and around nursing budgets and staffing and scheduling operations.</a:t>
            </a:r>
          </a:p>
          <a:p>
            <a:pPr marL="0" indent="0">
              <a:buNone/>
            </a:pPr>
            <a:endParaRPr lang="en-US" dirty="0"/>
          </a:p>
        </p:txBody>
      </p:sp>
      <p:sp>
        <p:nvSpPr>
          <p:cNvPr id="4" name="Header Placeholder 3"/>
          <p:cNvSpPr>
            <a:spLocks noGrp="1"/>
          </p:cNvSpPr>
          <p:nvPr>
            <p:ph type="hdr" sz="quarter" idx="10"/>
          </p:nvPr>
        </p:nvSpPr>
        <p:spPr/>
        <p:txBody>
          <a:bodyPr/>
          <a:lstStyle/>
          <a:p>
            <a:r>
              <a:rPr lang="en-US"/>
              <a:t>Care Centric Scheduling Calculator</a:t>
            </a:r>
          </a:p>
        </p:txBody>
      </p:sp>
    </p:spTree>
    <p:extLst>
      <p:ext uri="{BB962C8B-B14F-4D97-AF65-F5344CB8AC3E}">
        <p14:creationId xmlns:p14="http://schemas.microsoft.com/office/powerpoint/2010/main" val="131191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nSpc>
                <a:spcPct val="107000"/>
              </a:lnSpc>
              <a:spcBef>
                <a:spcPts val="0"/>
              </a:spcBef>
              <a:spcAft>
                <a:spcPts val="800"/>
              </a:spcAft>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According to a 2021 study, staffing shortages have cost hospitals $24 Billion during the pandemic. </a:t>
            </a:r>
          </a:p>
          <a:p>
            <a:pPr marL="0" marR="0" indent="0">
              <a:lnSpc>
                <a:spcPct val="107000"/>
              </a:lnSpc>
              <a:spcBef>
                <a:spcPts val="0"/>
              </a:spcBef>
              <a:spcAft>
                <a:spcPts val="800"/>
              </a:spcAft>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Nurses are leaving the profession in record numbers due to staffing shortages, unsafe patient assignments, and mandatory overtime that lead to burnout, stress, and patient safety issues.  This trend is expected to continue until something is done to improve staffing conditions.</a:t>
            </a:r>
          </a:p>
          <a:p>
            <a:pPr marL="0" marR="0" indent="0">
              <a:lnSpc>
                <a:spcPct val="107000"/>
              </a:lnSpc>
              <a:spcBef>
                <a:spcPts val="0"/>
              </a:spcBef>
              <a:spcAft>
                <a:spcPts val="800"/>
              </a:spcAft>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News articles have described working in the shortage as “overwhelming” and “like working in a war zone”.</a:t>
            </a:r>
          </a:p>
          <a:p>
            <a:pPr marL="0" marR="0" indent="0">
              <a:lnSpc>
                <a:spcPct val="107000"/>
              </a:lnSpc>
              <a:spcBef>
                <a:spcPts val="0"/>
              </a:spcBef>
              <a:spcAft>
                <a:spcPts val="800"/>
              </a:spcAft>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One survey reports that 66% of nurses say that the pandemic has made them consider leaving the profession.</a:t>
            </a:r>
          </a:p>
          <a:p>
            <a:pPr marL="0" marR="0" indent="0">
              <a:lnSpc>
                <a:spcPct val="107000"/>
              </a:lnSpc>
              <a:spcBef>
                <a:spcPts val="0"/>
              </a:spcBef>
              <a:spcAft>
                <a:spcPts val="800"/>
              </a:spcAft>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Care Centric Scheduling Calculator provides a solution to creating safe and cost-effective schedules.​</a:t>
            </a:r>
          </a:p>
        </p:txBody>
      </p:sp>
      <p:sp>
        <p:nvSpPr>
          <p:cNvPr id="4" name="Header Placeholder 3"/>
          <p:cNvSpPr>
            <a:spLocks noGrp="1"/>
          </p:cNvSpPr>
          <p:nvPr>
            <p:ph type="hdr" sz="quarter"/>
          </p:nvPr>
        </p:nvSpPr>
        <p:spPr/>
        <p:txBody>
          <a:bodyPr/>
          <a:lstStyle/>
          <a:p>
            <a:r>
              <a:rPr lang="en-US"/>
              <a:t>Care Centric Scheduling Calculator</a:t>
            </a:r>
          </a:p>
        </p:txBody>
      </p:sp>
    </p:spTree>
    <p:extLst>
      <p:ext uri="{BB962C8B-B14F-4D97-AF65-F5344CB8AC3E}">
        <p14:creationId xmlns:p14="http://schemas.microsoft.com/office/powerpoint/2010/main" val="2654330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indent="0" algn="l">
              <a:lnSpc>
                <a:spcPct val="107000"/>
              </a:lnSpc>
              <a:spcBef>
                <a:spcPts val="0"/>
              </a:spcBef>
              <a:spcAft>
                <a:spcPts val="800"/>
              </a:spcAft>
              <a:buFont typeface="Arial,Sans-Serif" panose="020B0604020202020204" pitchFamily="34" charset="0"/>
              <a:buNone/>
            </a:pPr>
            <a:r>
              <a:rPr lang="en-US" sz="2400" dirty="0">
                <a:solidFill>
                  <a:schemeClr val="tx1"/>
                </a:solidFill>
                <a:latin typeface="Calibri"/>
                <a:ea typeface="Arial Unicode MS"/>
                <a:cs typeface="Calibri"/>
              </a:rPr>
              <a:t>The CCSC is a </a:t>
            </a:r>
            <a:r>
              <a:rPr lang="en-US" sz="2400" b="1" dirty="0">
                <a:solidFill>
                  <a:schemeClr val="tx1"/>
                </a:solidFill>
                <a:latin typeface="Calibri"/>
                <a:ea typeface="Arial Unicode MS"/>
                <a:cs typeface="Calibri"/>
              </a:rPr>
              <a:t>B2B</a:t>
            </a:r>
            <a:r>
              <a:rPr lang="en-US" sz="2400" dirty="0">
                <a:solidFill>
                  <a:schemeClr val="tx1"/>
                </a:solidFill>
                <a:latin typeface="Calibri"/>
                <a:ea typeface="Arial Unicode MS"/>
                <a:cs typeface="Calibri"/>
              </a:rPr>
              <a:t> solution that effectively augments existing scheduling tools and will help healthcare organizations that are overspending on staffing solutions by:</a:t>
            </a:r>
          </a:p>
          <a:p>
            <a:pPr marL="0" indent="0" algn="l">
              <a:lnSpc>
                <a:spcPct val="107000"/>
              </a:lnSpc>
              <a:spcBef>
                <a:spcPts val="0"/>
              </a:spcBef>
              <a:spcAft>
                <a:spcPts val="800"/>
              </a:spcAft>
              <a:buFont typeface="Arial,Sans-Serif" panose="020B0604020202020204" pitchFamily="34" charset="0"/>
              <a:buNone/>
            </a:pPr>
            <a:endParaRPr lang="en-US" sz="2400" dirty="0">
              <a:solidFill>
                <a:schemeClr val="tx1"/>
              </a:solidFill>
              <a:ea typeface="+mn-lt"/>
              <a:cs typeface="+mn-lt"/>
            </a:endParaRPr>
          </a:p>
          <a:p>
            <a:pPr lvl="1" algn="l">
              <a:lnSpc>
                <a:spcPct val="107000"/>
              </a:lnSpc>
              <a:spcBef>
                <a:spcPts val="0"/>
              </a:spcBef>
              <a:spcAft>
                <a:spcPts val="0"/>
              </a:spcAft>
              <a:buFont typeface="Symbol,Sans-Serif" panose="020B0604020202020204" pitchFamily="34" charset="0"/>
              <a:buChar char=""/>
            </a:pPr>
            <a:r>
              <a:rPr lang="en-US" sz="2400" dirty="0">
                <a:solidFill>
                  <a:schemeClr val="tx1"/>
                </a:solidFill>
                <a:latin typeface="Calibri"/>
                <a:ea typeface="Arial Unicode MS"/>
                <a:cs typeface="Calibri"/>
              </a:rPr>
              <a:t>Decreasing Understaffing</a:t>
            </a:r>
          </a:p>
          <a:p>
            <a:pPr lvl="1" algn="l">
              <a:lnSpc>
                <a:spcPct val="107000"/>
              </a:lnSpc>
              <a:spcBef>
                <a:spcPts val="0"/>
              </a:spcBef>
              <a:spcAft>
                <a:spcPts val="0"/>
              </a:spcAft>
              <a:buFont typeface="Symbol,Sans-Serif" panose="020B0604020202020204" pitchFamily="34" charset="0"/>
              <a:buChar char=""/>
            </a:pPr>
            <a:r>
              <a:rPr lang="en-US" sz="2400" dirty="0">
                <a:solidFill>
                  <a:schemeClr val="tx1"/>
                </a:solidFill>
                <a:latin typeface="Calibri"/>
                <a:ea typeface="Arial Unicode MS"/>
                <a:cs typeface="Calibri"/>
              </a:rPr>
              <a:t>Saving money</a:t>
            </a:r>
            <a:endParaRPr lang="en-US" sz="2400" dirty="0">
              <a:solidFill>
                <a:schemeClr val="tx1"/>
              </a:solidFill>
              <a:ea typeface="+mn-lt"/>
              <a:cs typeface="+mn-lt"/>
            </a:endParaRPr>
          </a:p>
          <a:p>
            <a:pPr lvl="1" algn="l">
              <a:lnSpc>
                <a:spcPct val="107000"/>
              </a:lnSpc>
              <a:spcBef>
                <a:spcPts val="0"/>
              </a:spcBef>
              <a:spcAft>
                <a:spcPts val="0"/>
              </a:spcAft>
              <a:buFont typeface="Symbol,Sans-Serif" panose="020B0604020202020204" pitchFamily="34" charset="0"/>
              <a:buChar char=""/>
            </a:pPr>
            <a:r>
              <a:rPr lang="en-US" sz="2400" dirty="0">
                <a:solidFill>
                  <a:schemeClr val="tx1"/>
                </a:solidFill>
                <a:latin typeface="Calibri"/>
                <a:ea typeface="Arial Unicode MS"/>
                <a:cs typeface="Calibri"/>
              </a:rPr>
              <a:t>Increasing revenue</a:t>
            </a:r>
            <a:endParaRPr lang="en-US" sz="2400" dirty="0">
              <a:solidFill>
                <a:schemeClr val="tx1"/>
              </a:solidFill>
              <a:ea typeface="+mn-lt"/>
              <a:cs typeface="+mn-lt"/>
            </a:endParaRPr>
          </a:p>
          <a:p>
            <a:pPr lvl="1">
              <a:lnSpc>
                <a:spcPct val="107000"/>
              </a:lnSpc>
              <a:spcBef>
                <a:spcPts val="0"/>
              </a:spcBef>
              <a:spcAft>
                <a:spcPts val="800"/>
              </a:spcAft>
              <a:buFont typeface="Symbol,Sans-Serif" panose="020B0604020202020204" pitchFamily="34" charset="0"/>
              <a:buChar char=""/>
            </a:pPr>
            <a:r>
              <a:rPr lang="en-US" sz="2400" dirty="0">
                <a:solidFill>
                  <a:schemeClr val="tx1"/>
                </a:solidFill>
                <a:latin typeface="Calibri"/>
                <a:ea typeface="Arial Unicode MS"/>
                <a:cs typeface="Calibri"/>
              </a:rPr>
              <a:t>Improving work life balance of staff </a:t>
            </a:r>
          </a:p>
          <a:p>
            <a:pPr marL="0" indent="0" algn="l" fontAlgn="auto">
              <a:lnSpc>
                <a:spcPct val="107000"/>
              </a:lnSpc>
              <a:spcBef>
                <a:spcPts val="0"/>
              </a:spcBef>
              <a:spcAft>
                <a:spcPts val="800"/>
              </a:spcAft>
              <a:buFont typeface="Symbol,Sans-Serif" panose="020B0604020202020204" pitchFamily="34" charset="0"/>
              <a:buNone/>
            </a:pPr>
            <a:endParaRPr lang="en-US" sz="2800" dirty="0">
              <a:solidFill>
                <a:schemeClr val="tx1"/>
              </a:solidFill>
              <a:latin typeface="Calibri"/>
              <a:ea typeface="Arial Unicode MS"/>
              <a:cs typeface="Calibri"/>
            </a:endParaRPr>
          </a:p>
          <a:p>
            <a:pPr marL="0" indent="0" algn="l" fontAlgn="auto">
              <a:lnSpc>
                <a:spcPct val="107000"/>
              </a:lnSpc>
              <a:spcBef>
                <a:spcPts val="0"/>
              </a:spcBef>
              <a:spcAft>
                <a:spcPts val="800"/>
              </a:spcAft>
              <a:buFont typeface="Symbol,Sans-Serif" panose="020B0604020202020204" pitchFamily="34" charset="0"/>
              <a:buNone/>
            </a:pPr>
            <a:r>
              <a:rPr lang="en-US" sz="2800" dirty="0">
                <a:solidFill>
                  <a:schemeClr val="tx1"/>
                </a:solidFill>
                <a:latin typeface="Calibri"/>
                <a:ea typeface="Arial Unicode MS"/>
                <a:cs typeface="Calibri"/>
              </a:rPr>
              <a:t>Our target customers are Hospitals, Clinics, Long Term Care Facilities</a:t>
            </a:r>
          </a:p>
        </p:txBody>
      </p:sp>
      <p:sp>
        <p:nvSpPr>
          <p:cNvPr id="4" name="Header Placeholder 3"/>
          <p:cNvSpPr>
            <a:spLocks noGrp="1"/>
          </p:cNvSpPr>
          <p:nvPr>
            <p:ph type="hdr" sz="quarter"/>
          </p:nvPr>
        </p:nvSpPr>
        <p:spPr/>
        <p:txBody>
          <a:bodyPr/>
          <a:lstStyle/>
          <a:p>
            <a:r>
              <a:rPr lang="en-US"/>
              <a:t>Care Centric Scheduling Calculator</a:t>
            </a:r>
          </a:p>
        </p:txBody>
      </p:sp>
    </p:spTree>
    <p:extLst>
      <p:ext uri="{BB962C8B-B14F-4D97-AF65-F5344CB8AC3E}">
        <p14:creationId xmlns:p14="http://schemas.microsoft.com/office/powerpoint/2010/main" val="2437828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Here, is a screenshot of our working proof of concept for the Care Centric Scheduling Calculator that was designed in Microsoft PowerApps.</a:t>
            </a:r>
          </a:p>
          <a:p>
            <a:pPr marL="0" marR="0" indent="0">
              <a:lnSpc>
                <a:spcPct val="107000"/>
              </a:lnSpc>
              <a:spcBef>
                <a:spcPts val="0"/>
              </a:spcBef>
              <a:spcAft>
                <a:spcPts val="800"/>
              </a:spcAft>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The app provides a common platform for reviewing FTEs , which is preferred by finance, alongside the hours and shifts preferred by nursing in order to facilitate discussions regarding resource needs and utilization.</a:t>
            </a:r>
          </a:p>
        </p:txBody>
      </p:sp>
      <p:sp>
        <p:nvSpPr>
          <p:cNvPr id="4" name="Header Placeholder 3"/>
          <p:cNvSpPr>
            <a:spLocks noGrp="1"/>
          </p:cNvSpPr>
          <p:nvPr>
            <p:ph type="hdr" sz="quarter"/>
          </p:nvPr>
        </p:nvSpPr>
        <p:spPr/>
        <p:txBody>
          <a:bodyPr/>
          <a:lstStyle/>
          <a:p>
            <a:r>
              <a:rPr lang="en-US"/>
              <a:t>Care Centric Scheduling Calculator</a:t>
            </a:r>
          </a:p>
        </p:txBody>
      </p:sp>
    </p:spTree>
    <p:extLst>
      <p:ext uri="{BB962C8B-B14F-4D97-AF65-F5344CB8AC3E}">
        <p14:creationId xmlns:p14="http://schemas.microsoft.com/office/powerpoint/2010/main" val="74795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CCSC augments existing staffing and scheduling tools to provide a better understanding of how resource allocation affects staffing capacity.​</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doing so, it helps facilities to decrease understaffing, overtime costs, and employee burnout.​</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It also helps to identify facilities using a known flawed nursing FTE budget process that increases their risk of understaffing.</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problem is that currently available nurse staffing and scheduling systems do not provide the information that the CCSC does.​ </a:t>
            </a:r>
          </a:p>
          <a:p>
            <a:pPr marL="0" indent="0">
              <a:buNone/>
            </a:pPr>
            <a:endParaRPr lang="en-US" dirty="0"/>
          </a:p>
        </p:txBody>
      </p:sp>
      <p:sp>
        <p:nvSpPr>
          <p:cNvPr id="4" name="Header Placeholder 3"/>
          <p:cNvSpPr>
            <a:spLocks noGrp="1"/>
          </p:cNvSpPr>
          <p:nvPr>
            <p:ph type="hdr" sz="quarter"/>
          </p:nvPr>
        </p:nvSpPr>
        <p:spPr/>
        <p:txBody>
          <a:bodyPr/>
          <a:lstStyle/>
          <a:p>
            <a:r>
              <a:rPr lang="en-US"/>
              <a:t>Care Centric Scheduling Calculator</a:t>
            </a:r>
          </a:p>
        </p:txBody>
      </p:sp>
    </p:spTree>
    <p:extLst>
      <p:ext uri="{BB962C8B-B14F-4D97-AF65-F5344CB8AC3E}">
        <p14:creationId xmlns:p14="http://schemas.microsoft.com/office/powerpoint/2010/main" val="179832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20040" rtl="0" eaLnBrk="0" fontAlgn="base" latinLnBrk="0" hangingPunct="0">
              <a:lnSpc>
                <a:spcPct val="90000"/>
              </a:lnSpc>
              <a:spcBef>
                <a:spcPts val="700"/>
              </a:spcBef>
              <a:spcAft>
                <a:spcPct val="0"/>
              </a:spcAft>
              <a:buClrTx/>
              <a:buSzTx/>
              <a:buFont typeface="Arial" pitchFamily="34" charset="0"/>
              <a:buNone/>
              <a:tabLst/>
              <a:defRPr/>
            </a:pPr>
            <a:r>
              <a:rPr lang="en-US" sz="1800" b="0" dirty="0">
                <a:effectLst/>
                <a:latin typeface="Calibri" panose="020F0502020204030204" pitchFamily="34" charset="0"/>
                <a:ea typeface="Calibri" panose="020F0502020204030204" pitchFamily="34" charset="0"/>
                <a:cs typeface="Times New Roman" panose="02020603050405020304" pitchFamily="18" charset="0"/>
              </a:rPr>
              <a:t>To bring CCSC to market, we estimate our startup costs to be around $850,000 and these are the identified areas that need funding.</a:t>
            </a:r>
          </a:p>
          <a:p>
            <a:pPr marL="0" indent="0">
              <a:buNone/>
            </a:pPr>
            <a:endParaRPr lang="en-US" b="0" dirty="0"/>
          </a:p>
        </p:txBody>
      </p:sp>
      <p:sp>
        <p:nvSpPr>
          <p:cNvPr id="4" name="Header Placeholder 3"/>
          <p:cNvSpPr>
            <a:spLocks noGrp="1"/>
          </p:cNvSpPr>
          <p:nvPr>
            <p:ph type="hdr" sz="quarter"/>
          </p:nvPr>
        </p:nvSpPr>
        <p:spPr/>
        <p:txBody>
          <a:bodyPr/>
          <a:lstStyle/>
          <a:p>
            <a:r>
              <a:rPr lang="en-US"/>
              <a:t>Care Centric Scheduling Calculator</a:t>
            </a:r>
          </a:p>
        </p:txBody>
      </p:sp>
    </p:spTree>
    <p:extLst>
      <p:ext uri="{BB962C8B-B14F-4D97-AF65-F5344CB8AC3E}">
        <p14:creationId xmlns:p14="http://schemas.microsoft.com/office/powerpoint/2010/main" val="343055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plan to start with a basic app on personal computers and tablets.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plans for future advanced functionality, training, education, consulting, and change management support.</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it’s possible to expand our market beyond healthcare.</a:t>
            </a:r>
          </a:p>
          <a:p>
            <a:pPr marL="0" indent="0">
              <a:buNone/>
            </a:pPr>
            <a:endParaRPr lang="en-US" dirty="0"/>
          </a:p>
        </p:txBody>
      </p:sp>
      <p:sp>
        <p:nvSpPr>
          <p:cNvPr id="4" name="Header Placeholder 3"/>
          <p:cNvSpPr>
            <a:spLocks noGrp="1"/>
          </p:cNvSpPr>
          <p:nvPr>
            <p:ph type="hdr" sz="quarter"/>
          </p:nvPr>
        </p:nvSpPr>
        <p:spPr/>
        <p:txBody>
          <a:bodyPr/>
          <a:lstStyle/>
          <a:p>
            <a:r>
              <a:rPr lang="en-US"/>
              <a:t>Care Centric Scheduling Calculator</a:t>
            </a:r>
          </a:p>
        </p:txBody>
      </p:sp>
    </p:spTree>
    <p:extLst>
      <p:ext uri="{BB962C8B-B14F-4D97-AF65-F5344CB8AC3E}">
        <p14:creationId xmlns:p14="http://schemas.microsoft.com/office/powerpoint/2010/main" val="3442297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Here we have the members of our amazing team.</a:t>
            </a:r>
          </a:p>
          <a:p>
            <a:pPr marL="0" marR="0" indent="0">
              <a:lnSpc>
                <a:spcPct val="107000"/>
              </a:lnSpc>
              <a:spcBef>
                <a:spcPts val="0"/>
              </a:spcBef>
              <a:spcAft>
                <a:spcPts val="800"/>
              </a:spcAft>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b="0" dirty="0">
                <a:effectLst/>
                <a:latin typeface="Calibri" panose="020F0502020204030204" pitchFamily="34" charset="0"/>
                <a:ea typeface="Calibri" panose="020F0502020204030204" pitchFamily="34" charset="0"/>
                <a:cs typeface="Times New Roman" panose="02020603050405020304" pitchFamily="18" charset="0"/>
              </a:rPr>
              <a:t>Myself, Marylyn, Jane, and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Efe</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b="0" dirty="0"/>
          </a:p>
        </p:txBody>
      </p:sp>
      <p:sp>
        <p:nvSpPr>
          <p:cNvPr id="4" name="Header Placeholder 3"/>
          <p:cNvSpPr>
            <a:spLocks noGrp="1"/>
          </p:cNvSpPr>
          <p:nvPr>
            <p:ph type="hdr" sz="quarter"/>
          </p:nvPr>
        </p:nvSpPr>
        <p:spPr/>
        <p:txBody>
          <a:bodyPr/>
          <a:lstStyle/>
          <a:p>
            <a:r>
              <a:rPr lang="en-US"/>
              <a:t>Care Centric Scheduling Calculator</a:t>
            </a:r>
          </a:p>
        </p:txBody>
      </p:sp>
    </p:spTree>
    <p:extLst>
      <p:ext uri="{BB962C8B-B14F-4D97-AF65-F5344CB8AC3E}">
        <p14:creationId xmlns:p14="http://schemas.microsoft.com/office/powerpoint/2010/main" val="13864485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1DA31DAA-AF3D-4F32-9439-8E5262D64DBB}"/>
              </a:ext>
            </a:extLst>
          </p:cNvPr>
          <p:cNvPicPr>
            <a:picLocks noChangeAspect="1"/>
          </p:cNvPicPr>
          <p:nvPr userDrawn="1"/>
        </p:nvPicPr>
        <p:blipFill rotWithShape="1">
          <a:blip r:embed="rId4"/>
          <a:srcRect r="22682"/>
          <a:stretch/>
        </p:blipFill>
        <p:spPr>
          <a:xfrm>
            <a:off x="2622297" y="6164857"/>
            <a:ext cx="3016503" cy="696005"/>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4097559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5923F103-BC34-4FE4-A40E-EDDEECFDA5D0}" type="datetimeFigureOut">
              <a:rPr lang="en-US" smtClean="0"/>
              <a:pPr/>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816501-AAE5-214E-B100-00C3DC5F5E3F}" type="slidenum">
              <a:rPr lang="en-US" smtClean="0"/>
              <a:pPr/>
              <a:t>‹#›</a:t>
            </a:fld>
            <a:endParaRPr lang="en-US"/>
          </a:p>
        </p:txBody>
      </p:sp>
    </p:spTree>
    <p:extLst>
      <p:ext uri="{BB962C8B-B14F-4D97-AF65-F5344CB8AC3E}">
        <p14:creationId xmlns:p14="http://schemas.microsoft.com/office/powerpoint/2010/main" val="1613207424"/>
      </p:ext>
    </p:extLst>
  </p:cSld>
  <p:clrMapOvr>
    <a:overrideClrMapping bg1="dk1" tx1="lt1" bg2="dk2" tx2="lt2" accent1="accent1" accent2="accent2" accent3="accent3" accent4="accent4" accent5="accent5" accent6="accent6" hlink="hlink" folHlink="folHlink"/>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C9CA7B-DFD4-44B5-8C60-D14B8CD1FB59}"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816501-AAE5-214E-B100-00C3DC5F5E3F}" type="slidenum">
              <a:rPr lang="en-US" smtClean="0"/>
              <a:pPr/>
              <a:t>‹#›</a:t>
            </a:fld>
            <a:endParaRPr lang="en-US"/>
          </a:p>
        </p:txBody>
      </p:sp>
    </p:spTree>
    <p:extLst>
      <p:ext uri="{BB962C8B-B14F-4D97-AF65-F5344CB8AC3E}">
        <p14:creationId xmlns:p14="http://schemas.microsoft.com/office/powerpoint/2010/main" val="3753307043"/>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34E6425-0181-43F2-84FC-787E803FD2F8}"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816501-AAE5-214E-B100-00C3DC5F5E3F}" type="slidenum">
              <a:rPr lang="en-US" smtClean="0"/>
              <a:pPr/>
              <a:t>‹#›</a:t>
            </a:fld>
            <a:endParaRPr lang="en-US"/>
          </a:p>
        </p:txBody>
      </p:sp>
    </p:spTree>
    <p:extLst>
      <p:ext uri="{BB962C8B-B14F-4D97-AF65-F5344CB8AC3E}">
        <p14:creationId xmlns:p14="http://schemas.microsoft.com/office/powerpoint/2010/main" val="3802434072"/>
      </p:ext>
    </p:extLst>
  </p:cSld>
  <p:clrMapOvr>
    <a:overrideClrMapping bg1="dk1" tx1="lt1" bg2="dk2" tx2="lt2" accent1="accent1" accent2="accent2" accent3="accent3" accent4="accent4" accent5="accent5" accent6="accent6" hlink="hlink" folHlink="folHlink"/>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3BDB8791-F1B0-41E7-B7FD-A781E65C4266}" type="datetimeFigureOut">
              <a:rPr lang="en-US" smtClean="0"/>
              <a:t>11/7/2021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D816501-AAE5-214E-B100-00C3DC5F5E3F}" type="slidenum">
              <a:rPr lang="en-US" smtClean="0"/>
              <a:pPr/>
              <a:t>‹#›</a:t>
            </a:fld>
            <a:endParaRPr lang="en-US"/>
          </a:p>
        </p:txBody>
      </p:sp>
    </p:spTree>
    <p:extLst>
      <p:ext uri="{BB962C8B-B14F-4D97-AF65-F5344CB8AC3E}">
        <p14:creationId xmlns:p14="http://schemas.microsoft.com/office/powerpoint/2010/main" val="3528158061"/>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BE451C3-0FF4-47C4-B829-773ADF60F88C}"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816501-AAE5-214E-B100-00C3DC5F5E3F}"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463119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smtClean="0"/>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816501-AAE5-214E-B100-00C3DC5F5E3F}" type="slidenum">
              <a:rPr lang="en-US" smtClean="0"/>
              <a:pPr/>
              <a:t>‹#›</a:t>
            </a:fld>
            <a:endParaRPr lang="en-US"/>
          </a:p>
        </p:txBody>
      </p:sp>
    </p:spTree>
    <p:extLst>
      <p:ext uri="{BB962C8B-B14F-4D97-AF65-F5344CB8AC3E}">
        <p14:creationId xmlns:p14="http://schemas.microsoft.com/office/powerpoint/2010/main" val="3958627480"/>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11622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6E86A4C-8E40-4F87-A4F0-01A0687C5742}" type="datetimeFigureOut">
              <a:rPr lang="en-US" smtClean="0"/>
              <a:t>11/7/2021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D816501-AAE5-214E-B100-00C3DC5F5E3F}" type="slidenum">
              <a:rPr lang="en-US" smtClean="0"/>
              <a:pPr/>
              <a:t>‹#›</a:t>
            </a:fld>
            <a:endParaRPr lang="en-US"/>
          </a:p>
        </p:txBody>
      </p:sp>
    </p:spTree>
    <p:extLst>
      <p:ext uri="{BB962C8B-B14F-4D97-AF65-F5344CB8AC3E}">
        <p14:creationId xmlns:p14="http://schemas.microsoft.com/office/powerpoint/2010/main" val="1056262269"/>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5E72C73-2D91-4E12-BA25-F0AA0C03599B}" type="datetimeFigureOut">
              <a:rPr lang="en-US" smtClean="0"/>
              <a:t>11/7/2021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D816501-AAE5-214E-B100-00C3DC5F5E3F}" type="slidenum">
              <a:rPr lang="en-US" smtClean="0"/>
              <a:pPr/>
              <a:t>‹#›</a:t>
            </a:fld>
            <a:endParaRPr lang="en-US"/>
          </a:p>
        </p:txBody>
      </p:sp>
    </p:spTree>
    <p:extLst>
      <p:ext uri="{BB962C8B-B14F-4D97-AF65-F5344CB8AC3E}">
        <p14:creationId xmlns:p14="http://schemas.microsoft.com/office/powerpoint/2010/main" val="3770701225"/>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86D93-FCAC-47E0-A2EE-787E62CA814C}"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816501-AAE5-214E-B100-00C3DC5F5E3F}" type="slidenum">
              <a:rPr lang="en-US" smtClean="0"/>
              <a:pPr/>
              <a:t>‹#›</a:t>
            </a:fld>
            <a:endParaRPr lang="en-US"/>
          </a:p>
        </p:txBody>
      </p:sp>
    </p:spTree>
    <p:extLst>
      <p:ext uri="{BB962C8B-B14F-4D97-AF65-F5344CB8AC3E}">
        <p14:creationId xmlns:p14="http://schemas.microsoft.com/office/powerpoint/2010/main" val="153730714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A879A6-0FD0-4734-A311-86BFCA472E6E}"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816501-AAE5-214E-B100-00C3DC5F5E3F}" type="slidenum">
              <a:rPr lang="en-US" smtClean="0"/>
              <a:pPr/>
              <a:t>‹#›</a:t>
            </a:fld>
            <a:endParaRPr lang="en-US"/>
          </a:p>
        </p:txBody>
      </p:sp>
    </p:spTree>
    <p:extLst>
      <p:ext uri="{BB962C8B-B14F-4D97-AF65-F5344CB8AC3E}">
        <p14:creationId xmlns:p14="http://schemas.microsoft.com/office/powerpoint/2010/main" val="887303557"/>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21433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277100034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3908673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407426328"/>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99274833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5248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2"/>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rotWithShape="1">
          <a:blip r:embed="rId43"/>
          <a:srcRect r="22682"/>
          <a:stretch/>
        </p:blipFill>
        <p:spPr>
          <a:xfrm>
            <a:off x="2622297" y="6164857"/>
            <a:ext cx="3016503" cy="696005"/>
          </a:xfrm>
          <a:prstGeom prst="rect">
            <a:avLst/>
          </a:prstGeom>
        </p:spPr>
      </p:pic>
    </p:spTree>
    <p:custDataLst>
      <p:tags r:id="rId41"/>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709" r:id="rId4"/>
    <p:sldLayoutId id="2147483686" r:id="rId5"/>
    <p:sldLayoutId id="2147483684" r:id="rId6"/>
    <p:sldLayoutId id="2147483693" r:id="rId7"/>
    <p:sldLayoutId id="2147483694" r:id="rId8"/>
    <p:sldLayoutId id="2147483695" r:id="rId9"/>
    <p:sldLayoutId id="2147483690" r:id="rId10"/>
    <p:sldLayoutId id="2147483696" r:id="rId11"/>
    <p:sldLayoutId id="2147483692" r:id="rId12"/>
    <p:sldLayoutId id="2147483711" r:id="rId13"/>
    <p:sldLayoutId id="2147483663" r:id="rId14"/>
    <p:sldLayoutId id="2147483666" r:id="rId15"/>
    <p:sldLayoutId id="2147483706" r:id="rId16"/>
    <p:sldLayoutId id="2147483688" r:id="rId17"/>
    <p:sldLayoutId id="2147483665" r:id="rId18"/>
    <p:sldLayoutId id="2147483670" r:id="rId19"/>
    <p:sldLayoutId id="2147483680" r:id="rId20"/>
    <p:sldLayoutId id="2147483671" r:id="rId21"/>
    <p:sldLayoutId id="2147483672" r:id="rId22"/>
    <p:sldLayoutId id="2147483675" r:id="rId23"/>
    <p:sldLayoutId id="2147483705" r:id="rId24"/>
    <p:sldLayoutId id="2147483673" r:id="rId25"/>
    <p:sldLayoutId id="2147483674" r:id="rId26"/>
    <p:sldLayoutId id="2147483708" r:id="rId27"/>
    <p:sldLayoutId id="2147483685" r:id="rId28"/>
    <p:sldLayoutId id="2147483707" r:id="rId29"/>
    <p:sldLayoutId id="2147483702" r:id="rId30"/>
    <p:sldLayoutId id="2147483703" r:id="rId31"/>
    <p:sldLayoutId id="2147483667" r:id="rId32"/>
    <p:sldLayoutId id="2147483677" r:id="rId33"/>
    <p:sldLayoutId id="2147483676" r:id="rId34"/>
    <p:sldLayoutId id="2147483699" r:id="rId35"/>
    <p:sldLayoutId id="2147483697" r:id="rId36"/>
    <p:sldLayoutId id="2147483698" r:id="rId37"/>
    <p:sldLayoutId id="2147483678" r:id="rId38"/>
    <p:sldLayoutId id="2147483712" r:id="rId39"/>
  </p:sldLayoutIdLst>
  <p:transition>
    <p:fade/>
  </p:transition>
  <p:hf hdr="0" ft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11/7/2021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187148923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1.xml"/><Relationship Id="rId1" Type="http://schemas.openxmlformats.org/officeDocument/2006/relationships/tags" Target="../tags/tag46.xml"/><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2.xml"/><Relationship Id="rId1" Type="http://schemas.openxmlformats.org/officeDocument/2006/relationships/tags" Target="../tags/tag4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www.aha.org/fact-sheets/2021-11-01-data-brief-health-care-workforce-challenges-threaten-hospitals-ability-care"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png"/><Relationship Id="rId5" Type="http://schemas.openxmlformats.org/officeDocument/2006/relationships/hyperlink" Target="https://www.king5.com/article/news/health/nurse-shortage-covid-pandemic/281-79036c12-85ee-483e-a3c4-d9b14708ad38" TargetMode="External"/><Relationship Id="rId4" Type="http://schemas.openxmlformats.org/officeDocument/2006/relationships/hyperlink" Target="https://www.beckershospitalreview.com/workforce/66-of-nurses-say-pandemic-has-made-them-consider-leaving-profession.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4.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hyperlink" Target="https://www.flickr.com/photos/68751915@N05/635535176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FA55B7-ACFF-1848-9FD5-7B82174607FA}"/>
              </a:ext>
            </a:extLst>
          </p:cNvPr>
          <p:cNvPicPr>
            <a:picLocks noChangeAspect="1"/>
          </p:cNvPicPr>
          <p:nvPr/>
        </p:nvPicPr>
        <p:blipFill>
          <a:blip r:embed="rId4"/>
          <a:stretch>
            <a:fillRect/>
          </a:stretch>
        </p:blipFill>
        <p:spPr>
          <a:xfrm>
            <a:off x="984439" y="2829350"/>
            <a:ext cx="4789827" cy="1199298"/>
          </a:xfrm>
          <a:prstGeom prst="rect">
            <a:avLst/>
          </a:prstGeom>
        </p:spPr>
      </p:pic>
      <p:cxnSp>
        <p:nvCxnSpPr>
          <p:cNvPr id="14" name="Straight Connector 13">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drawing&#10;&#10;Description automatically generated">
            <a:extLst>
              <a:ext uri="{FF2B5EF4-FFF2-40B4-BE49-F238E27FC236}">
                <a16:creationId xmlns:a16="http://schemas.microsoft.com/office/drawing/2014/main" id="{33B1C869-B8A3-6C40-A4AF-6C40AC933765}"/>
              </a:ext>
            </a:extLst>
          </p:cNvPr>
          <p:cNvPicPr>
            <a:picLocks noChangeAspect="1"/>
          </p:cNvPicPr>
          <p:nvPr/>
        </p:nvPicPr>
        <p:blipFill rotWithShape="1">
          <a:blip r:embed="rId5"/>
          <a:srcRect r="19976"/>
          <a:stretch/>
        </p:blipFill>
        <p:spPr>
          <a:xfrm>
            <a:off x="6417734" y="2894030"/>
            <a:ext cx="4799456" cy="1069938"/>
          </a:xfrm>
          <a:prstGeom prst="rect">
            <a:avLst/>
          </a:prstGeom>
        </p:spPr>
      </p:pic>
      <p:sp>
        <p:nvSpPr>
          <p:cNvPr id="2" name="TextBox 1">
            <a:extLst>
              <a:ext uri="{FF2B5EF4-FFF2-40B4-BE49-F238E27FC236}">
                <a16:creationId xmlns:a16="http://schemas.microsoft.com/office/drawing/2014/main" id="{04440631-3E22-4EFE-88DE-CFBCAD3C7C9D}"/>
              </a:ext>
            </a:extLst>
          </p:cNvPr>
          <p:cNvSpPr txBox="1"/>
          <p:nvPr/>
        </p:nvSpPr>
        <p:spPr>
          <a:xfrm>
            <a:off x="9900021" y="0"/>
            <a:ext cx="2300515" cy="246221"/>
          </a:xfrm>
          <a:prstGeom prst="rect">
            <a:avLst/>
          </a:prstGeom>
          <a:noFill/>
        </p:spPr>
        <p:txBody>
          <a:bodyPr wrap="square" rtlCol="0">
            <a:spAutoFit/>
          </a:bodyPr>
          <a:lstStyle/>
          <a:p>
            <a:pPr algn="ctr"/>
            <a:r>
              <a:rPr lang="en-US" sz="1000" dirty="0"/>
              <a:t>Care Centric Scheduling Calculator</a:t>
            </a:r>
          </a:p>
        </p:txBody>
      </p:sp>
    </p:spTree>
    <p:custDataLst>
      <p:tags r:id="rId1"/>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C817-444E-E64B-B5F4-AE494FCA3DD3}"/>
              </a:ext>
            </a:extLst>
          </p:cNvPr>
          <p:cNvSpPr>
            <a:spLocks noGrp="1"/>
          </p:cNvSpPr>
          <p:nvPr>
            <p:ph type="title"/>
          </p:nvPr>
        </p:nvSpPr>
        <p:spPr>
          <a:xfrm>
            <a:off x="2222900" y="975735"/>
            <a:ext cx="7729728" cy="917500"/>
          </a:xfrm>
          <a:solidFill>
            <a:srgbClr val="0070C0"/>
          </a:solidFill>
          <a:ln>
            <a:solidFill>
              <a:srgbClr val="0971C3"/>
            </a:solidFill>
          </a:ln>
        </p:spPr>
        <p:txBody>
          <a:bodyPr vert="horz" lIns="182880" tIns="182880" rIns="182880" bIns="182880" rtlCol="0" anchor="ctr">
            <a:normAutofit/>
          </a:bodyPr>
          <a:lstStyle/>
          <a:p>
            <a:r>
              <a:rPr lang="en-US" sz="3200">
                <a:solidFill>
                  <a:srgbClr val="FFFFFF"/>
                </a:solidFill>
              </a:rPr>
              <a:t>In Closing</a:t>
            </a:r>
          </a:p>
        </p:txBody>
      </p:sp>
      <p:graphicFrame>
        <p:nvGraphicFramePr>
          <p:cNvPr id="7" name="Content Placeholder 2">
            <a:extLst>
              <a:ext uri="{FF2B5EF4-FFF2-40B4-BE49-F238E27FC236}">
                <a16:creationId xmlns:a16="http://schemas.microsoft.com/office/drawing/2014/main" id="{B3CE64A5-300D-414C-9D4A-9C36B4F6486D}"/>
              </a:ext>
            </a:extLst>
          </p:cNvPr>
          <p:cNvGraphicFramePr>
            <a:graphicFrameLocks noGrp="1"/>
          </p:cNvGraphicFramePr>
          <p:nvPr>
            <p:ph sz="quarter" idx="15"/>
            <p:extLst>
              <p:ext uri="{D42A27DB-BD31-4B8C-83A1-F6EECF244321}">
                <p14:modId xmlns:p14="http://schemas.microsoft.com/office/powerpoint/2010/main" val="1917023452"/>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6BFAD7B-6A57-45AD-9DE3-C32A9C1DE720}"/>
              </a:ext>
            </a:extLst>
          </p:cNvPr>
          <p:cNvSpPr txBox="1"/>
          <p:nvPr/>
        </p:nvSpPr>
        <p:spPr>
          <a:xfrm>
            <a:off x="9900021" y="0"/>
            <a:ext cx="2300515" cy="246221"/>
          </a:xfrm>
          <a:prstGeom prst="rect">
            <a:avLst/>
          </a:prstGeom>
          <a:noFill/>
        </p:spPr>
        <p:txBody>
          <a:bodyPr wrap="square" rtlCol="0">
            <a:spAutoFit/>
          </a:bodyPr>
          <a:lstStyle/>
          <a:p>
            <a:pPr algn="ctr"/>
            <a:r>
              <a:rPr lang="en-US" sz="1000" dirty="0"/>
              <a:t>Care Centric Scheduling Calculator</a:t>
            </a:r>
          </a:p>
        </p:txBody>
      </p:sp>
    </p:spTree>
    <p:extLst>
      <p:ext uri="{BB962C8B-B14F-4D97-AF65-F5344CB8AC3E}">
        <p14:creationId xmlns:p14="http://schemas.microsoft.com/office/powerpoint/2010/main" val="9209862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7235-4669-4879-9C16-0E61AA8FCBDA}"/>
              </a:ext>
            </a:extLst>
          </p:cNvPr>
          <p:cNvSpPr>
            <a:spLocks noGrp="1"/>
          </p:cNvSpPr>
          <p:nvPr>
            <p:ph type="title"/>
          </p:nvPr>
        </p:nvSpPr>
        <p:spPr>
          <a:xfrm>
            <a:off x="575388" y="939731"/>
            <a:ext cx="6091345" cy="2489269"/>
          </a:xfrm>
          <a:solidFill>
            <a:srgbClr val="0971C3"/>
          </a:solidFill>
          <a:ln>
            <a:noFill/>
          </a:ln>
        </p:spPr>
        <p:txBody>
          <a:bodyPr/>
          <a:lstStyle/>
          <a:p>
            <a:r>
              <a:rPr lang="en-US">
                <a:solidFill>
                  <a:schemeClr val="bg1"/>
                </a:solidFill>
                <a:ea typeface="Arial Unicode MS"/>
                <a:cs typeface="Arial Unicode MS"/>
              </a:rPr>
              <a:t>Thank you.</a:t>
            </a:r>
            <a:endParaRPr lang="en-US">
              <a:solidFill>
                <a:schemeClr val="bg1"/>
              </a:solidFill>
            </a:endParaRPr>
          </a:p>
        </p:txBody>
      </p:sp>
      <p:sp>
        <p:nvSpPr>
          <p:cNvPr id="3" name="Title 1">
            <a:extLst>
              <a:ext uri="{FF2B5EF4-FFF2-40B4-BE49-F238E27FC236}">
                <a16:creationId xmlns:a16="http://schemas.microsoft.com/office/drawing/2014/main" id="{50CBCA04-8CD7-4942-A83C-412F5AEFF8C6}"/>
              </a:ext>
            </a:extLst>
          </p:cNvPr>
          <p:cNvSpPr txBox="1">
            <a:spLocks/>
          </p:cNvSpPr>
          <p:nvPr/>
        </p:nvSpPr>
        <p:spPr bwMode="black">
          <a:xfrm>
            <a:off x="5546530" y="3826697"/>
            <a:ext cx="6091345" cy="2489269"/>
          </a:xfrm>
          <a:prstGeom prst="rect">
            <a:avLst/>
          </a:prstGeom>
          <a:solidFill>
            <a:srgbClr val="0971C3"/>
          </a:solidFill>
          <a:ln w="31750" cap="sq">
            <a:no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3750" kern="1200" cap="all" spc="200" baseline="0">
                <a:solidFill>
                  <a:schemeClr val="tx1"/>
                </a:solidFill>
                <a:latin typeface="+mj-lt"/>
                <a:ea typeface="+mj-ea"/>
                <a:cs typeface="+mj-cs"/>
              </a:defRPr>
            </a:lvl1pPr>
          </a:lstStyle>
          <a:p>
            <a:pPr fontAlgn="auto">
              <a:spcAft>
                <a:spcPts val="0"/>
              </a:spcAft>
            </a:pPr>
            <a:r>
              <a:rPr lang="en-US" dirty="0">
                <a:solidFill>
                  <a:schemeClr val="bg1"/>
                </a:solidFill>
              </a:rPr>
              <a:t>Questions?</a:t>
            </a:r>
          </a:p>
        </p:txBody>
      </p:sp>
      <p:sp>
        <p:nvSpPr>
          <p:cNvPr id="4" name="TextBox 3">
            <a:extLst>
              <a:ext uri="{FF2B5EF4-FFF2-40B4-BE49-F238E27FC236}">
                <a16:creationId xmlns:a16="http://schemas.microsoft.com/office/drawing/2014/main" id="{761C5B7D-E0E1-4B67-8AD2-BD2837CD9569}"/>
              </a:ext>
            </a:extLst>
          </p:cNvPr>
          <p:cNvSpPr txBox="1"/>
          <p:nvPr/>
        </p:nvSpPr>
        <p:spPr>
          <a:xfrm>
            <a:off x="9900021" y="0"/>
            <a:ext cx="2300515" cy="246221"/>
          </a:xfrm>
          <a:prstGeom prst="rect">
            <a:avLst/>
          </a:prstGeom>
          <a:noFill/>
        </p:spPr>
        <p:txBody>
          <a:bodyPr wrap="square" rtlCol="0">
            <a:spAutoFit/>
          </a:bodyPr>
          <a:lstStyle/>
          <a:p>
            <a:pPr algn="ctr"/>
            <a:r>
              <a:rPr lang="en-US" sz="1000" dirty="0"/>
              <a:t>Care Centric Scheduling Calculator</a:t>
            </a:r>
          </a:p>
        </p:txBody>
      </p:sp>
    </p:spTree>
    <p:extLst>
      <p:ext uri="{BB962C8B-B14F-4D97-AF65-F5344CB8AC3E}">
        <p14:creationId xmlns:p14="http://schemas.microsoft.com/office/powerpoint/2010/main" val="1111160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474895"/>
            <a:ext cx="8129871" cy="1908215"/>
          </a:xfrm>
          <a:noFill/>
          <a:ln>
            <a:noFill/>
          </a:ln>
        </p:spPr>
        <p:txBody>
          <a:bodyPr vert="horz" wrap="square" lIns="274320" tIns="182880" rIns="274320" bIns="182880" rtlCol="0" anchor="ctr" anchorCtr="1">
            <a:normAutofit fontScale="90000"/>
          </a:bodyPr>
          <a:lstStyle/>
          <a:p>
            <a:pPr algn="ctr" eaLnBrk="1" hangingPunct="1">
              <a:spcBef>
                <a:spcPct val="0"/>
              </a:spcBef>
            </a:pPr>
            <a:br>
              <a:rPr lang="en-US" sz="2000" kern="1200" cap="all" spc="200" baseline="0" dirty="0">
                <a:ea typeface="+mj-ea"/>
                <a:cs typeface="+mj-cs"/>
              </a:rPr>
            </a:br>
            <a:r>
              <a:rPr lang="en-US" sz="3100" kern="1200" cap="all" spc="200" baseline="0" dirty="0">
                <a:solidFill>
                  <a:srgbClr val="FF8B4A"/>
                </a:solidFill>
                <a:latin typeface="+mj-lt"/>
                <a:ea typeface="+mj-ea"/>
                <a:cs typeface="+mj-cs"/>
              </a:rPr>
              <a:t>Care Centric Scheduling Calculator (CCSC)</a:t>
            </a:r>
            <a:r>
              <a:rPr lang="en-US" sz="2700" kern="1200" cap="all" spc="200" baseline="0" dirty="0">
                <a:solidFill>
                  <a:srgbClr val="FF8B4A"/>
                </a:solidFill>
                <a:latin typeface="+mj-lt"/>
                <a:ea typeface="+mj-ea"/>
                <a:cs typeface="+mj-cs"/>
              </a:rPr>
              <a:t> </a:t>
            </a:r>
            <a:br>
              <a:rPr lang="en-US" sz="2000" b="0" kern="1200" cap="all" spc="200" baseline="0" dirty="0">
                <a:ea typeface="+mj-ea"/>
                <a:cs typeface="+mj-cs"/>
              </a:rPr>
            </a:br>
            <a:br>
              <a:rPr lang="en-US" sz="2000" b="0" kern="1200" cap="all" spc="200" baseline="0" dirty="0">
                <a:ea typeface="+mj-ea"/>
                <a:cs typeface="+mj-cs"/>
              </a:rPr>
            </a:br>
            <a:r>
              <a:rPr lang="en-US" sz="1800" b="0" kern="1200" cap="all" spc="200" baseline="0" dirty="0">
                <a:solidFill>
                  <a:schemeClr val="tx1"/>
                </a:solidFill>
                <a:latin typeface="+mj-lt"/>
                <a:ea typeface="+mj-ea"/>
                <a:cs typeface="+mj-cs"/>
              </a:rPr>
              <a:t>Robert Wingo, BSN, RN-BC</a:t>
            </a:r>
            <a:br>
              <a:rPr lang="en-US" sz="1800" kern="1200" cap="all" spc="200" baseline="0" dirty="0">
                <a:ea typeface="+mj-ea"/>
                <a:cs typeface="+mj-cs"/>
              </a:rPr>
            </a:br>
            <a:r>
              <a:rPr lang="en-US" sz="1800" b="0" kern="1200" cap="all" spc="200" baseline="0" dirty="0">
                <a:solidFill>
                  <a:schemeClr val="tx1"/>
                </a:solidFill>
                <a:latin typeface="+mj-lt"/>
                <a:ea typeface="+mj-ea"/>
                <a:cs typeface="+mj-cs"/>
              </a:rPr>
              <a:t>CEO, Perceptive Staffing Innovations</a:t>
            </a:r>
            <a:endParaRPr lang="en-US" sz="1800" kern="1200" cap="all" spc="200" baseline="0" dirty="0">
              <a:solidFill>
                <a:schemeClr val="tx1"/>
              </a:solidFill>
              <a:latin typeface="+mj-lt"/>
              <a:ea typeface="+mj-ea"/>
              <a:cs typeface="+mj-cs"/>
            </a:endParaRPr>
          </a:p>
        </p:txBody>
      </p:sp>
      <p:sp>
        <p:nvSpPr>
          <p:cNvPr id="9" name="Rectangle 8">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476866-1605-45AC-8536-3F854DFD321D}"/>
              </a:ext>
            </a:extLst>
          </p:cNvPr>
          <p:cNvPicPr>
            <a:picLocks noChangeAspect="1"/>
          </p:cNvPicPr>
          <p:nvPr/>
        </p:nvPicPr>
        <p:blipFill rotWithShape="1">
          <a:blip r:embed="rId4"/>
          <a:srcRect r="33184"/>
          <a:stretch/>
        </p:blipFill>
        <p:spPr>
          <a:xfrm>
            <a:off x="8317846" y="1874520"/>
            <a:ext cx="3686180" cy="3108960"/>
          </a:xfrm>
          <a:prstGeom prst="rect">
            <a:avLst/>
          </a:prstGeom>
        </p:spPr>
      </p:pic>
      <p:sp>
        <p:nvSpPr>
          <p:cNvPr id="6" name="TextBox 5">
            <a:extLst>
              <a:ext uri="{FF2B5EF4-FFF2-40B4-BE49-F238E27FC236}">
                <a16:creationId xmlns:a16="http://schemas.microsoft.com/office/drawing/2014/main" id="{3ECDD7F0-8513-4E0C-8FD9-910C75DB78B3}"/>
              </a:ext>
            </a:extLst>
          </p:cNvPr>
          <p:cNvSpPr txBox="1"/>
          <p:nvPr/>
        </p:nvSpPr>
        <p:spPr>
          <a:xfrm>
            <a:off x="9900021" y="0"/>
            <a:ext cx="2300515" cy="246221"/>
          </a:xfrm>
          <a:prstGeom prst="rect">
            <a:avLst/>
          </a:prstGeom>
          <a:noFill/>
        </p:spPr>
        <p:txBody>
          <a:bodyPr wrap="square" rtlCol="0">
            <a:spAutoFit/>
          </a:bodyPr>
          <a:lstStyle/>
          <a:p>
            <a:pPr algn="ctr"/>
            <a:r>
              <a:rPr lang="en-US" sz="1000" dirty="0"/>
              <a:t>Care Centric Scheduling Calculator</a:t>
            </a:r>
          </a:p>
        </p:txBody>
      </p:sp>
    </p:spTree>
    <p:custDataLst>
      <p:tags r:id="rId1"/>
    </p:custDataLst>
    <p:extLst>
      <p:ext uri="{BB962C8B-B14F-4D97-AF65-F5344CB8AC3E}">
        <p14:creationId xmlns:p14="http://schemas.microsoft.com/office/powerpoint/2010/main" val="730098645"/>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12E647B5-642C-4EFB-A890-E20450898C4A}"/>
              </a:ext>
            </a:extLst>
          </p:cNvPr>
          <p:cNvSpPr>
            <a:spLocks noGrp="1"/>
          </p:cNvSpPr>
          <p:nvPr>
            <p:ph type="body" sz="quarter" idx="10"/>
          </p:nvPr>
        </p:nvSpPr>
        <p:spPr>
          <a:xfrm>
            <a:off x="586273" y="6096081"/>
            <a:ext cx="11196104" cy="677108"/>
          </a:xfrm>
        </p:spPr>
        <p:txBody>
          <a:bodyPr/>
          <a:lstStyle/>
          <a:p>
            <a:pPr>
              <a:spcBef>
                <a:spcPts val="0"/>
              </a:spcBef>
            </a:pPr>
            <a:r>
              <a:rPr lang="en-US" sz="800" dirty="0">
                <a:ea typeface="Arial Unicode MS"/>
                <a:cs typeface="Arial Unicode MS"/>
              </a:rPr>
              <a:t>1</a:t>
            </a:r>
            <a:r>
              <a:rPr lang="en-US" sz="800" dirty="0">
                <a:ea typeface="Arial Unicode MS"/>
                <a:cs typeface="Arial"/>
              </a:rPr>
              <a:t> American Hospital Association. (November, 2021). </a:t>
            </a:r>
            <a:r>
              <a:rPr lang="en-US" sz="800" i="1" dirty="0">
                <a:ea typeface="Arial Unicode MS"/>
                <a:cs typeface="Arial"/>
              </a:rPr>
              <a:t>Data Brief: Health Care Workforce Challenges Threaten Hospitals' Ability to Care for Patients. </a:t>
            </a:r>
            <a:r>
              <a:rPr lang="en-US" sz="800" dirty="0">
                <a:ea typeface="Arial Unicode MS"/>
                <a:cs typeface="Arial"/>
              </a:rPr>
              <a:t>[Fact Sheet]. </a:t>
            </a:r>
            <a:r>
              <a:rPr lang="en-US" sz="800" i="1" dirty="0">
                <a:ea typeface="Arial Unicode MS"/>
                <a:cs typeface="Arial"/>
              </a:rPr>
              <a:t> </a:t>
            </a:r>
            <a:endParaRPr lang="en-US" sz="800" dirty="0">
              <a:ea typeface="Arial Unicode MS"/>
              <a:cs typeface="+mn-lt"/>
            </a:endParaRPr>
          </a:p>
          <a:p>
            <a:pPr>
              <a:spcBef>
                <a:spcPts val="0"/>
              </a:spcBef>
            </a:pPr>
            <a:r>
              <a:rPr lang="en-US" sz="800" dirty="0">
                <a:ea typeface="Arial Unicode MS"/>
                <a:cs typeface="Arial"/>
                <a:hlinkClick r:id="rId3"/>
              </a:rPr>
              <a:t>https://www.aha.org/fact-sheets/2021-11-01-data-brief-health-care-workforce-challenges-threaten-hospitals-ability-care</a:t>
            </a:r>
            <a:r>
              <a:rPr lang="en-US" sz="800" dirty="0">
                <a:ea typeface="Arial Unicode MS"/>
                <a:cs typeface="Arial"/>
              </a:rPr>
              <a:t> </a:t>
            </a:r>
          </a:p>
          <a:p>
            <a:pPr>
              <a:spcBef>
                <a:spcPts val="0"/>
              </a:spcBef>
            </a:pPr>
            <a:r>
              <a:rPr lang="en-US" sz="800" dirty="0">
                <a:ea typeface="Arial Unicode MS"/>
                <a:cs typeface="Arial"/>
              </a:rPr>
              <a:t>2 </a:t>
            </a:r>
            <a:r>
              <a:rPr lang="en-US" sz="800" dirty="0">
                <a:ea typeface="+mn-lt"/>
                <a:cs typeface="+mn-lt"/>
              </a:rPr>
              <a:t>Becker's Hospital Review. (September 20, 2021). </a:t>
            </a:r>
            <a:r>
              <a:rPr lang="en-US" sz="800" i="1" dirty="0">
                <a:ea typeface="+mn-lt"/>
                <a:cs typeface="+mn-lt"/>
              </a:rPr>
              <a:t>"</a:t>
            </a:r>
            <a:r>
              <a:rPr lang="en-US" sz="800" i="1" dirty="0">
                <a:ea typeface="Arial Unicode MS"/>
                <a:cs typeface="Arial Unicode MS"/>
              </a:rPr>
              <a:t>66% of nurses say pandemic has made them consider leaving profession </a:t>
            </a:r>
            <a:r>
              <a:rPr lang="en-US" sz="800" i="1" dirty="0">
                <a:ea typeface="Arial Unicode MS"/>
                <a:cs typeface="Arial Unicode MS"/>
                <a:hlinkClick r:id="rId4"/>
              </a:rPr>
              <a:t>”</a:t>
            </a:r>
            <a:r>
              <a:rPr lang="en-US" sz="800" dirty="0">
                <a:ea typeface="+mn-lt"/>
                <a:cs typeface="+mn-lt"/>
                <a:hlinkClick r:id="rId4"/>
              </a:rPr>
              <a:t>https://www.beckershospitalreview.com/workforce/66-of-nurses-say-pandemic-has-made-them-consider-leaving-profession.html</a:t>
            </a:r>
            <a:r>
              <a:rPr lang="en-US" sz="800" dirty="0">
                <a:ea typeface="+mn-lt"/>
                <a:cs typeface="+mn-lt"/>
              </a:rPr>
              <a:t> </a:t>
            </a:r>
          </a:p>
          <a:p>
            <a:pPr>
              <a:spcBef>
                <a:spcPts val="0"/>
              </a:spcBef>
            </a:pPr>
            <a:r>
              <a:rPr lang="en-US" sz="800" dirty="0">
                <a:ea typeface="+mn-lt"/>
                <a:cs typeface="+mn-lt"/>
              </a:rPr>
              <a:t>3  KING 5 News. (May 10, 2021). </a:t>
            </a:r>
            <a:r>
              <a:rPr lang="en-US" sz="800" i="0" dirty="0">
                <a:solidFill>
                  <a:srgbClr val="161616"/>
                </a:solidFill>
                <a:effectLst/>
                <a:latin typeface="proximanova"/>
              </a:rPr>
              <a:t>‘You feel like you’re in a war zone’: Nurse shortage worse than ever due to COVID-19 pandemic, </a:t>
            </a:r>
            <a:r>
              <a:rPr lang="en-US" sz="800" dirty="0">
                <a:ea typeface="+mn-lt"/>
                <a:cs typeface="+mn-lt"/>
                <a:hlinkClick r:id="rId5"/>
              </a:rPr>
              <a:t>https://www.king5.com/article/news/health/nurse-shortage-covid-pandemic/281-79036c12-85ee-483e-a3c4-d9b14708ad38</a:t>
            </a:r>
            <a:r>
              <a:rPr lang="en-US" sz="800" dirty="0">
                <a:ea typeface="+mn-lt"/>
                <a:cs typeface="+mn-lt"/>
              </a:rPr>
              <a:t> </a:t>
            </a:r>
            <a:r>
              <a:rPr lang="en-US" dirty="0">
                <a:ea typeface="+mn-lt"/>
                <a:cs typeface="+mn-lt"/>
              </a:rPr>
              <a:t> </a:t>
            </a:r>
            <a:endParaRPr lang="en-US" dirty="0"/>
          </a:p>
        </p:txBody>
      </p:sp>
      <p:sp>
        <p:nvSpPr>
          <p:cNvPr id="2" name="Title 1">
            <a:extLst>
              <a:ext uri="{FF2B5EF4-FFF2-40B4-BE49-F238E27FC236}">
                <a16:creationId xmlns:a16="http://schemas.microsoft.com/office/drawing/2014/main" id="{1215C817-444E-E64B-B5F4-AE494FCA3DD3}"/>
              </a:ext>
            </a:extLst>
          </p:cNvPr>
          <p:cNvSpPr>
            <a:spLocks noGrp="1"/>
          </p:cNvSpPr>
          <p:nvPr>
            <p:ph type="title"/>
          </p:nvPr>
        </p:nvSpPr>
        <p:spPr>
          <a:xfrm>
            <a:off x="600017" y="255297"/>
            <a:ext cx="10982383" cy="677108"/>
          </a:xfrm>
          <a:solidFill>
            <a:srgbClr val="0971C3"/>
          </a:solidFill>
          <a:ln>
            <a:noFill/>
          </a:ln>
        </p:spPr>
        <p:txBody>
          <a:bodyPr wrap="square" anchor="t">
            <a:noAutofit/>
          </a:bodyPr>
          <a:lstStyle/>
          <a:p>
            <a:r>
              <a:rPr lang="en-US" sz="3400">
                <a:solidFill>
                  <a:schemeClr val="bg1"/>
                </a:solidFill>
              </a:rPr>
              <a:t>Problem Statement</a:t>
            </a:r>
          </a:p>
        </p:txBody>
      </p:sp>
      <p:sp>
        <p:nvSpPr>
          <p:cNvPr id="3" name="Content Placeholder 2">
            <a:extLst>
              <a:ext uri="{FF2B5EF4-FFF2-40B4-BE49-F238E27FC236}">
                <a16:creationId xmlns:a16="http://schemas.microsoft.com/office/drawing/2014/main" id="{531CA2CE-35A1-1240-AEAF-1ED55DF0803E}"/>
              </a:ext>
            </a:extLst>
          </p:cNvPr>
          <p:cNvSpPr>
            <a:spLocks noGrp="1"/>
          </p:cNvSpPr>
          <p:nvPr>
            <p:ph sz="quarter" idx="22"/>
          </p:nvPr>
        </p:nvSpPr>
        <p:spPr>
          <a:xfrm>
            <a:off x="600017" y="1408941"/>
            <a:ext cx="5404544" cy="4771749"/>
          </a:xfrm>
        </p:spPr>
        <p:txBody>
          <a:bodyPr wrap="square" anchor="t">
            <a:normAutofit/>
          </a:bodyPr>
          <a:lstStyle/>
          <a:p>
            <a:pPr>
              <a:lnSpc>
                <a:spcPct val="90000"/>
              </a:lnSpc>
              <a:spcBef>
                <a:spcPts val="0"/>
              </a:spcBef>
              <a:spcAft>
                <a:spcPts val="1200"/>
              </a:spcAft>
            </a:pPr>
            <a:r>
              <a:rPr lang="en-US" sz="1600" b="1" dirty="0">
                <a:ea typeface="+mn-lt"/>
                <a:cs typeface="+mn-lt"/>
              </a:rPr>
              <a:t>According to a 2021 analysis by Premier Inc., staffing shortages have cost hospitals $24 Billion during the pandemic.</a:t>
            </a:r>
            <a:r>
              <a:rPr lang="en-US" sz="1600" b="1" baseline="30000" dirty="0">
                <a:ea typeface="+mn-lt"/>
                <a:cs typeface="+mn-lt"/>
              </a:rPr>
              <a:t>1</a:t>
            </a:r>
            <a:r>
              <a:rPr lang="en-US" sz="1600" baseline="30000" dirty="0">
                <a:ea typeface="+mn-lt"/>
                <a:cs typeface="+mn-lt"/>
              </a:rPr>
              <a:t> </a:t>
            </a:r>
            <a:endParaRPr lang="en-US" sz="1600" baseline="30000" dirty="0">
              <a:ea typeface="Arial Unicode MS"/>
              <a:cs typeface="Arial Unicode MS"/>
            </a:endParaRPr>
          </a:p>
          <a:p>
            <a:pPr>
              <a:lnSpc>
                <a:spcPct val="90000"/>
              </a:lnSpc>
              <a:spcBef>
                <a:spcPts val="0"/>
              </a:spcBef>
              <a:spcAft>
                <a:spcPts val="1200"/>
              </a:spcAft>
            </a:pPr>
            <a:r>
              <a:rPr lang="en-US" sz="1600" dirty="0">
                <a:ea typeface="Arial Unicode MS"/>
                <a:cs typeface="Arial Unicode MS"/>
              </a:rPr>
              <a:t>Nurses are leaving the profession in record numbers due to staffing shortages, unsafe patient assignments, and mandatory overtime that leads to burnout, stress, and patient safety issues.</a:t>
            </a:r>
            <a:endParaRPr lang="en-US" dirty="0">
              <a:ea typeface="Arial Unicode MS"/>
              <a:cs typeface="Arial Unicode MS"/>
            </a:endParaRPr>
          </a:p>
          <a:p>
            <a:pPr>
              <a:lnSpc>
                <a:spcPct val="90000"/>
              </a:lnSpc>
              <a:spcBef>
                <a:spcPts val="0"/>
              </a:spcBef>
              <a:spcAft>
                <a:spcPts val="1200"/>
              </a:spcAft>
            </a:pPr>
            <a:r>
              <a:rPr lang="en-US" sz="1600" dirty="0">
                <a:ea typeface="+mn-lt"/>
                <a:cs typeface="+mn-lt"/>
              </a:rPr>
              <a:t>66% of nurses say that the pandemic has made them consider leaving the profession.</a:t>
            </a:r>
            <a:r>
              <a:rPr lang="en-US" sz="1600" baseline="30000" dirty="0">
                <a:ea typeface="+mn-lt"/>
                <a:cs typeface="+mn-lt"/>
              </a:rPr>
              <a:t>2 </a:t>
            </a:r>
          </a:p>
          <a:p>
            <a:pPr>
              <a:lnSpc>
                <a:spcPct val="90000"/>
              </a:lnSpc>
              <a:spcBef>
                <a:spcPts val="0"/>
              </a:spcBef>
              <a:spcAft>
                <a:spcPts val="1200"/>
              </a:spcAft>
            </a:pPr>
            <a:r>
              <a:rPr lang="en-US" sz="1600" b="0" i="0" dirty="0">
                <a:solidFill>
                  <a:srgbClr val="000000"/>
                </a:solidFill>
                <a:effectLst/>
                <a:latin typeface="proximanova"/>
              </a:rPr>
              <a:t>“Nurses left the profession. They said, ‘this is not what I signed up for… </a:t>
            </a:r>
            <a:r>
              <a:rPr lang="en-US" sz="1600" b="1" i="0" dirty="0">
                <a:solidFill>
                  <a:srgbClr val="000000"/>
                </a:solidFill>
                <a:effectLst/>
                <a:latin typeface="proximanova"/>
              </a:rPr>
              <a:t>You feel like you're in a war zone</a:t>
            </a:r>
            <a:r>
              <a:rPr lang="en-US" sz="1600" b="0" i="0" dirty="0">
                <a:solidFill>
                  <a:srgbClr val="000000"/>
                </a:solidFill>
                <a:effectLst/>
                <a:latin typeface="proximanova"/>
              </a:rPr>
              <a:t>, quite frankly. If you don't have the right equipment, you don't have enough staff members around you. Yeah, it is quite overwhelming.”</a:t>
            </a:r>
            <a:r>
              <a:rPr lang="en-US" sz="1600" b="0" i="0" baseline="30000" dirty="0">
                <a:solidFill>
                  <a:srgbClr val="000000"/>
                </a:solidFill>
                <a:effectLst/>
                <a:latin typeface="proximanova"/>
              </a:rPr>
              <a:t>3</a:t>
            </a:r>
            <a:endParaRPr lang="en-US" sz="1600" baseline="30000" dirty="0">
              <a:ea typeface="+mn-lt"/>
              <a:cs typeface="+mn-lt"/>
            </a:endParaRPr>
          </a:p>
          <a:p>
            <a:pPr>
              <a:lnSpc>
                <a:spcPct val="90000"/>
              </a:lnSpc>
              <a:spcBef>
                <a:spcPts val="0"/>
              </a:spcBef>
              <a:spcAft>
                <a:spcPts val="1200"/>
              </a:spcAft>
            </a:pPr>
            <a:r>
              <a:rPr lang="en-US" sz="1600" dirty="0">
                <a:ea typeface="Arial Unicode MS"/>
                <a:cs typeface="Arial Unicode MS"/>
              </a:rPr>
              <a:t>The Care Centric Scheduling Calculator (CCSC) provides a solution to creating safe and cost-effective schedules.</a:t>
            </a:r>
          </a:p>
        </p:txBody>
      </p:sp>
      <p:pic>
        <p:nvPicPr>
          <p:cNvPr id="4" name="Picture 3">
            <a:extLst>
              <a:ext uri="{FF2B5EF4-FFF2-40B4-BE49-F238E27FC236}">
                <a16:creationId xmlns:a16="http://schemas.microsoft.com/office/drawing/2014/main" id="{D0770269-72E2-47F3-B300-2D325DE55EF9}"/>
              </a:ext>
            </a:extLst>
          </p:cNvPr>
          <p:cNvPicPr>
            <a:picLocks noChangeAspect="1"/>
          </p:cNvPicPr>
          <p:nvPr/>
        </p:nvPicPr>
        <p:blipFill rotWithShape="1">
          <a:blip r:embed="rId6"/>
          <a:srcRect l="14386" r="2" b="2"/>
          <a:stretch/>
        </p:blipFill>
        <p:spPr>
          <a:xfrm>
            <a:off x="6187440" y="1324991"/>
            <a:ext cx="5394960" cy="4206240"/>
          </a:xfrm>
          <a:prstGeom prst="rect">
            <a:avLst/>
          </a:prstGeom>
          <a:noFill/>
        </p:spPr>
      </p:pic>
      <p:sp>
        <p:nvSpPr>
          <p:cNvPr id="6" name="TextBox 5">
            <a:extLst>
              <a:ext uri="{FF2B5EF4-FFF2-40B4-BE49-F238E27FC236}">
                <a16:creationId xmlns:a16="http://schemas.microsoft.com/office/drawing/2014/main" id="{8D1F3EED-B084-4BB8-8B85-79C41E85C287}"/>
              </a:ext>
            </a:extLst>
          </p:cNvPr>
          <p:cNvSpPr txBox="1"/>
          <p:nvPr/>
        </p:nvSpPr>
        <p:spPr>
          <a:xfrm>
            <a:off x="9900021" y="0"/>
            <a:ext cx="2300515" cy="246221"/>
          </a:xfrm>
          <a:prstGeom prst="rect">
            <a:avLst/>
          </a:prstGeom>
          <a:noFill/>
        </p:spPr>
        <p:txBody>
          <a:bodyPr wrap="square" rtlCol="0">
            <a:spAutoFit/>
          </a:bodyPr>
          <a:lstStyle/>
          <a:p>
            <a:pPr algn="ctr"/>
            <a:r>
              <a:rPr lang="en-US" sz="1000" dirty="0"/>
              <a:t>Care Centric Scheduling Calculator</a:t>
            </a:r>
          </a:p>
        </p:txBody>
      </p:sp>
    </p:spTree>
    <p:extLst>
      <p:ext uri="{BB962C8B-B14F-4D97-AF65-F5344CB8AC3E}">
        <p14:creationId xmlns:p14="http://schemas.microsoft.com/office/powerpoint/2010/main" val="16493662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C817-444E-E64B-B5F4-AE494FCA3DD3}"/>
              </a:ext>
            </a:extLst>
          </p:cNvPr>
          <p:cNvSpPr>
            <a:spLocks noGrp="1"/>
          </p:cNvSpPr>
          <p:nvPr>
            <p:ph type="title"/>
          </p:nvPr>
        </p:nvSpPr>
        <p:spPr>
          <a:xfrm>
            <a:off x="488054" y="304317"/>
            <a:ext cx="10686947" cy="1104353"/>
          </a:xfrm>
          <a:solidFill>
            <a:srgbClr val="0971C3"/>
          </a:solidFill>
          <a:ln>
            <a:noFill/>
          </a:ln>
        </p:spPr>
        <p:txBody>
          <a:bodyPr>
            <a:normAutofit fontScale="90000"/>
          </a:bodyPr>
          <a:lstStyle/>
          <a:p>
            <a:r>
              <a:rPr lang="en-US" b="1">
                <a:solidFill>
                  <a:schemeClr val="bg1"/>
                </a:solidFill>
              </a:rPr>
              <a:t>Care Centric Scheduling Calculator</a:t>
            </a:r>
            <a:r>
              <a:rPr lang="en-US">
                <a:solidFill>
                  <a:schemeClr val="bg1"/>
                </a:solidFill>
              </a:rPr>
              <a:t> Solution</a:t>
            </a:r>
          </a:p>
        </p:txBody>
      </p:sp>
      <p:sp>
        <p:nvSpPr>
          <p:cNvPr id="3" name="Content Placeholder 2">
            <a:extLst>
              <a:ext uri="{FF2B5EF4-FFF2-40B4-BE49-F238E27FC236}">
                <a16:creationId xmlns:a16="http://schemas.microsoft.com/office/drawing/2014/main" id="{531CA2CE-35A1-1240-AEAF-1ED55DF0803E}"/>
              </a:ext>
            </a:extLst>
          </p:cNvPr>
          <p:cNvSpPr>
            <a:spLocks noGrp="1"/>
          </p:cNvSpPr>
          <p:nvPr>
            <p:ph sz="quarter" idx="15"/>
          </p:nvPr>
        </p:nvSpPr>
        <p:spPr>
          <a:xfrm>
            <a:off x="828055" y="1640606"/>
            <a:ext cx="6097357" cy="4394096"/>
          </a:xfrm>
        </p:spPr>
        <p:txBody>
          <a:bodyPr vert="horz" lIns="91440" tIns="45720" rIns="91440" bIns="45720" rtlCol="0" anchor="t">
            <a:normAutofit/>
          </a:bodyPr>
          <a:lstStyle/>
          <a:p>
            <a:pPr marL="342900" indent="-342900" algn="l">
              <a:lnSpc>
                <a:spcPct val="107000"/>
              </a:lnSpc>
              <a:spcBef>
                <a:spcPts val="0"/>
              </a:spcBef>
              <a:spcAft>
                <a:spcPts val="800"/>
              </a:spcAft>
              <a:buFont typeface="Arial" panose="020B0604020202020204" pitchFamily="34" charset="0"/>
              <a:buChar char="•"/>
            </a:pPr>
            <a:r>
              <a:rPr lang="en-US" sz="2400" dirty="0">
                <a:solidFill>
                  <a:schemeClr val="tx1"/>
                </a:solidFill>
                <a:latin typeface="Calibri"/>
                <a:ea typeface="Arial Unicode MS"/>
                <a:cs typeface="Calibri"/>
              </a:rPr>
              <a:t>A </a:t>
            </a:r>
            <a:r>
              <a:rPr lang="en-US" sz="2400" b="1" dirty="0">
                <a:solidFill>
                  <a:schemeClr val="tx1"/>
                </a:solidFill>
                <a:latin typeface="Calibri"/>
                <a:ea typeface="Arial Unicode MS"/>
                <a:cs typeface="Calibri"/>
              </a:rPr>
              <a:t>B2B</a:t>
            </a:r>
            <a:r>
              <a:rPr lang="en-US" sz="2400" dirty="0">
                <a:solidFill>
                  <a:schemeClr val="tx1"/>
                </a:solidFill>
                <a:latin typeface="Calibri"/>
                <a:ea typeface="Arial Unicode MS"/>
                <a:cs typeface="Calibri"/>
              </a:rPr>
              <a:t> solution that effectively augments existing scheduling tools and will help healthcare organizations overspending on staffing solutions by:</a:t>
            </a:r>
            <a:endParaRPr lang="en-US" sz="2400" dirty="0">
              <a:solidFill>
                <a:schemeClr val="tx1"/>
              </a:solidFill>
              <a:ea typeface="+mn-lt"/>
              <a:cs typeface="+mn-lt"/>
            </a:endParaRPr>
          </a:p>
          <a:p>
            <a:pPr lvl="1" algn="l">
              <a:lnSpc>
                <a:spcPct val="107000"/>
              </a:lnSpc>
              <a:spcBef>
                <a:spcPts val="0"/>
              </a:spcBef>
              <a:spcAft>
                <a:spcPts val="0"/>
              </a:spcAft>
              <a:buFont typeface="Symbol,Sans-Serif" panose="020B0604020202020204" pitchFamily="34" charset="0"/>
              <a:buChar char=""/>
            </a:pPr>
            <a:r>
              <a:rPr lang="en-US" sz="2400" dirty="0">
                <a:solidFill>
                  <a:schemeClr val="tx1"/>
                </a:solidFill>
                <a:latin typeface="Calibri"/>
                <a:ea typeface="Arial Unicode MS"/>
                <a:cs typeface="Calibri"/>
              </a:rPr>
              <a:t>Decreasing understaffing</a:t>
            </a:r>
          </a:p>
          <a:p>
            <a:pPr lvl="1" algn="l">
              <a:lnSpc>
                <a:spcPct val="107000"/>
              </a:lnSpc>
              <a:spcBef>
                <a:spcPts val="0"/>
              </a:spcBef>
              <a:spcAft>
                <a:spcPts val="0"/>
              </a:spcAft>
              <a:buFont typeface="Symbol,Sans-Serif" panose="020B0604020202020204" pitchFamily="34" charset="0"/>
              <a:buChar char=""/>
            </a:pPr>
            <a:r>
              <a:rPr lang="en-US" sz="2400" dirty="0">
                <a:solidFill>
                  <a:schemeClr val="tx1"/>
                </a:solidFill>
                <a:latin typeface="Calibri"/>
                <a:ea typeface="Arial Unicode MS"/>
                <a:cs typeface="Calibri"/>
              </a:rPr>
              <a:t>Saving money</a:t>
            </a:r>
            <a:endParaRPr lang="en-US" sz="2400" dirty="0">
              <a:solidFill>
                <a:schemeClr val="tx1"/>
              </a:solidFill>
              <a:ea typeface="+mn-lt"/>
              <a:cs typeface="+mn-lt"/>
            </a:endParaRPr>
          </a:p>
          <a:p>
            <a:pPr lvl="1" algn="l">
              <a:lnSpc>
                <a:spcPct val="107000"/>
              </a:lnSpc>
              <a:spcBef>
                <a:spcPts val="0"/>
              </a:spcBef>
              <a:spcAft>
                <a:spcPts val="0"/>
              </a:spcAft>
              <a:buFont typeface="Symbol,Sans-Serif" panose="020B0604020202020204" pitchFamily="34" charset="0"/>
              <a:buChar char=""/>
            </a:pPr>
            <a:r>
              <a:rPr lang="en-US" sz="2400" dirty="0">
                <a:solidFill>
                  <a:schemeClr val="tx1"/>
                </a:solidFill>
                <a:latin typeface="Calibri"/>
                <a:ea typeface="Arial Unicode MS"/>
                <a:cs typeface="Calibri"/>
              </a:rPr>
              <a:t>Increasing revenue</a:t>
            </a:r>
            <a:endParaRPr lang="en-US" sz="2400" dirty="0">
              <a:solidFill>
                <a:schemeClr val="tx1"/>
              </a:solidFill>
              <a:ea typeface="+mn-lt"/>
              <a:cs typeface="+mn-lt"/>
            </a:endParaRPr>
          </a:p>
          <a:p>
            <a:pPr lvl="1">
              <a:lnSpc>
                <a:spcPct val="107000"/>
              </a:lnSpc>
              <a:spcBef>
                <a:spcPts val="0"/>
              </a:spcBef>
              <a:spcAft>
                <a:spcPts val="800"/>
              </a:spcAft>
              <a:buFont typeface="Symbol,Sans-Serif" panose="020B0604020202020204" pitchFamily="34" charset="0"/>
              <a:buChar char=""/>
            </a:pPr>
            <a:r>
              <a:rPr lang="en-US" sz="2400" dirty="0">
                <a:solidFill>
                  <a:schemeClr val="tx1"/>
                </a:solidFill>
                <a:latin typeface="Calibri"/>
                <a:ea typeface="Arial Unicode MS"/>
                <a:cs typeface="Calibri"/>
              </a:rPr>
              <a:t>Improving work life balance of staff </a:t>
            </a:r>
          </a:p>
          <a:p>
            <a:pPr marL="342900" indent="-342900" algn="l">
              <a:lnSpc>
                <a:spcPct val="117000"/>
              </a:lnSpc>
              <a:spcBef>
                <a:spcPts val="0"/>
              </a:spcBef>
              <a:spcAft>
                <a:spcPts val="800"/>
              </a:spcAft>
              <a:buFont typeface="Arial" panose="020B0604020202020204" pitchFamily="34" charset="0"/>
              <a:buChar char="•"/>
            </a:pPr>
            <a:r>
              <a:rPr lang="en-US" sz="2400" dirty="0">
                <a:solidFill>
                  <a:schemeClr val="tx1"/>
                </a:solidFill>
                <a:latin typeface="Calibri"/>
                <a:cs typeface="Calibri"/>
              </a:rPr>
              <a:t>Target Customers: Hospitals, Clinics, Long Term Care Facilities</a:t>
            </a:r>
          </a:p>
          <a:p>
            <a:pPr lvl="1">
              <a:lnSpc>
                <a:spcPct val="107000"/>
              </a:lnSpc>
              <a:spcBef>
                <a:spcPts val="0"/>
              </a:spcBef>
              <a:spcAft>
                <a:spcPts val="800"/>
              </a:spcAft>
              <a:buClr>
                <a:srgbClr val="352CA6"/>
              </a:buClr>
              <a:buFont typeface="Symbol,Sans-Serif" panose="020B0604020202020204" pitchFamily="34" charset="0"/>
              <a:buChar char=""/>
            </a:pPr>
            <a:endParaRPr lang="en-US" dirty="0"/>
          </a:p>
        </p:txBody>
      </p:sp>
      <p:pic>
        <p:nvPicPr>
          <p:cNvPr id="4" name="Picture 5" descr="A group of people posing for a photo&#10;&#10;Description automatically generated">
            <a:extLst>
              <a:ext uri="{FF2B5EF4-FFF2-40B4-BE49-F238E27FC236}">
                <a16:creationId xmlns:a16="http://schemas.microsoft.com/office/drawing/2014/main" id="{265B8301-EA66-42A0-B163-982379F18B98}"/>
              </a:ext>
            </a:extLst>
          </p:cNvPr>
          <p:cNvPicPr>
            <a:picLocks noChangeAspect="1"/>
          </p:cNvPicPr>
          <p:nvPr/>
        </p:nvPicPr>
        <p:blipFill>
          <a:blip r:embed="rId3"/>
          <a:stretch>
            <a:fillRect/>
          </a:stretch>
        </p:blipFill>
        <p:spPr>
          <a:xfrm>
            <a:off x="6851631" y="2622470"/>
            <a:ext cx="4344691" cy="2440750"/>
          </a:xfrm>
          <a:prstGeom prst="rect">
            <a:avLst/>
          </a:prstGeom>
        </p:spPr>
      </p:pic>
      <p:sp>
        <p:nvSpPr>
          <p:cNvPr id="5" name="TextBox 4">
            <a:extLst>
              <a:ext uri="{FF2B5EF4-FFF2-40B4-BE49-F238E27FC236}">
                <a16:creationId xmlns:a16="http://schemas.microsoft.com/office/drawing/2014/main" id="{B946115E-AD44-4ECB-A3F5-2FD5662A0B54}"/>
              </a:ext>
            </a:extLst>
          </p:cNvPr>
          <p:cNvSpPr txBox="1"/>
          <p:nvPr/>
        </p:nvSpPr>
        <p:spPr>
          <a:xfrm>
            <a:off x="9900021" y="0"/>
            <a:ext cx="2300515" cy="246221"/>
          </a:xfrm>
          <a:prstGeom prst="rect">
            <a:avLst/>
          </a:prstGeom>
          <a:noFill/>
        </p:spPr>
        <p:txBody>
          <a:bodyPr wrap="square" rtlCol="0">
            <a:spAutoFit/>
          </a:bodyPr>
          <a:lstStyle/>
          <a:p>
            <a:pPr algn="ctr"/>
            <a:r>
              <a:rPr lang="en-US" sz="1000" dirty="0"/>
              <a:t>Care Centric Scheduling Calculator</a:t>
            </a:r>
          </a:p>
        </p:txBody>
      </p:sp>
    </p:spTree>
    <p:extLst>
      <p:ext uri="{BB962C8B-B14F-4D97-AF65-F5344CB8AC3E}">
        <p14:creationId xmlns:p14="http://schemas.microsoft.com/office/powerpoint/2010/main" val="39190891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F77F82-304F-400B-83A1-0BFFD6844AD0}"/>
              </a:ext>
            </a:extLst>
          </p:cNvPr>
          <p:cNvPicPr>
            <a:picLocks noChangeAspect="1"/>
          </p:cNvPicPr>
          <p:nvPr/>
        </p:nvPicPr>
        <p:blipFill>
          <a:blip r:embed="rId3"/>
          <a:stretch>
            <a:fillRect/>
          </a:stretch>
        </p:blipFill>
        <p:spPr>
          <a:xfrm>
            <a:off x="11235" y="0"/>
            <a:ext cx="12169530" cy="6858000"/>
          </a:xfrm>
          <a:prstGeom prst="rect">
            <a:avLst/>
          </a:prstGeom>
        </p:spPr>
      </p:pic>
      <p:sp>
        <p:nvSpPr>
          <p:cNvPr id="3" name="TextBox 2">
            <a:extLst>
              <a:ext uri="{FF2B5EF4-FFF2-40B4-BE49-F238E27FC236}">
                <a16:creationId xmlns:a16="http://schemas.microsoft.com/office/drawing/2014/main" id="{D7D740EA-03B2-4E38-A56E-8C2460FE8A38}"/>
              </a:ext>
            </a:extLst>
          </p:cNvPr>
          <p:cNvSpPr txBox="1"/>
          <p:nvPr/>
        </p:nvSpPr>
        <p:spPr>
          <a:xfrm>
            <a:off x="9900021" y="116112"/>
            <a:ext cx="2300515" cy="246221"/>
          </a:xfrm>
          <a:prstGeom prst="rect">
            <a:avLst/>
          </a:prstGeom>
          <a:noFill/>
        </p:spPr>
        <p:txBody>
          <a:bodyPr wrap="square" rtlCol="0">
            <a:spAutoFit/>
          </a:bodyPr>
          <a:lstStyle/>
          <a:p>
            <a:pPr algn="ctr"/>
            <a:r>
              <a:rPr lang="en-US" sz="1000" dirty="0"/>
              <a:t>Care Centric Scheduling Calculator</a:t>
            </a:r>
          </a:p>
        </p:txBody>
      </p:sp>
    </p:spTree>
    <p:extLst>
      <p:ext uri="{BB962C8B-B14F-4D97-AF65-F5344CB8AC3E}">
        <p14:creationId xmlns:p14="http://schemas.microsoft.com/office/powerpoint/2010/main" val="38759246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C817-444E-E64B-B5F4-AE494FCA3DD3}"/>
              </a:ext>
            </a:extLst>
          </p:cNvPr>
          <p:cNvSpPr>
            <a:spLocks noGrp="1"/>
          </p:cNvSpPr>
          <p:nvPr>
            <p:ph type="title"/>
          </p:nvPr>
        </p:nvSpPr>
        <p:spPr>
          <a:xfrm>
            <a:off x="605312" y="332121"/>
            <a:ext cx="10934079" cy="691364"/>
          </a:xfrm>
          <a:solidFill>
            <a:srgbClr val="0971C3"/>
          </a:solidFill>
          <a:ln>
            <a:noFill/>
          </a:ln>
        </p:spPr>
        <p:txBody>
          <a:bodyPr>
            <a:normAutofit fontScale="90000"/>
          </a:bodyPr>
          <a:lstStyle/>
          <a:p>
            <a:r>
              <a:rPr lang="en-US">
                <a:solidFill>
                  <a:schemeClr val="bg1"/>
                </a:solidFill>
                <a:ea typeface="Arial Unicode MS"/>
                <a:cs typeface="Arial Unicode MS"/>
              </a:rPr>
              <a:t>Current Available Solutions </a:t>
            </a:r>
            <a:endParaRPr lang="en-US">
              <a:solidFill>
                <a:schemeClr val="bg1"/>
              </a:solidFill>
            </a:endParaRPr>
          </a:p>
        </p:txBody>
      </p:sp>
      <p:sp>
        <p:nvSpPr>
          <p:cNvPr id="3" name="Content Placeholder 2">
            <a:extLst>
              <a:ext uri="{FF2B5EF4-FFF2-40B4-BE49-F238E27FC236}">
                <a16:creationId xmlns:a16="http://schemas.microsoft.com/office/drawing/2014/main" id="{531CA2CE-35A1-1240-AEAF-1ED55DF0803E}"/>
              </a:ext>
            </a:extLst>
          </p:cNvPr>
          <p:cNvSpPr>
            <a:spLocks noGrp="1"/>
          </p:cNvSpPr>
          <p:nvPr>
            <p:ph sz="quarter" idx="15"/>
          </p:nvPr>
        </p:nvSpPr>
        <p:spPr>
          <a:xfrm>
            <a:off x="605312" y="1593637"/>
            <a:ext cx="10985780" cy="4193910"/>
          </a:xfrm>
        </p:spPr>
        <p:txBody>
          <a:bodyPr vert="horz" lIns="91440" tIns="45720" rIns="91440" bIns="45720" rtlCol="0" anchor="t">
            <a:normAutofit/>
          </a:bodyPr>
          <a:lstStyle/>
          <a:p>
            <a:pPr marL="342900" indent="-342900" algn="l">
              <a:buFont typeface="Arial" panose="020B0604020202020204" pitchFamily="34" charset="0"/>
              <a:buChar char="•"/>
            </a:pPr>
            <a:r>
              <a:rPr lang="en-US" sz="2400" dirty="0">
                <a:ea typeface="Arial Unicode MS"/>
                <a:cs typeface="Arial"/>
              </a:rPr>
              <a:t>The </a:t>
            </a:r>
            <a:r>
              <a:rPr lang="en-US" sz="2400" b="1" dirty="0">
                <a:ea typeface="Arial Unicode MS"/>
                <a:cs typeface="Arial"/>
              </a:rPr>
              <a:t>CCSC</a:t>
            </a:r>
            <a:r>
              <a:rPr lang="en-US" sz="2400" dirty="0">
                <a:ea typeface="Arial Unicode MS"/>
                <a:cs typeface="Arial"/>
              </a:rPr>
              <a:t> augments existing staffing and scheduling tools to provide a better understanding of how resource allocation affects staffing capacity.</a:t>
            </a:r>
            <a:endParaRPr lang="en-US" sz="2400" dirty="0">
              <a:ea typeface="Arial Unicode MS"/>
              <a:cs typeface="Arial Unicode MS"/>
            </a:endParaRPr>
          </a:p>
          <a:p>
            <a:pPr marL="342900" indent="-342900" algn="l">
              <a:buFont typeface="Arial" panose="020B0604020202020204" pitchFamily="34" charset="0"/>
              <a:buChar char="•"/>
            </a:pPr>
            <a:endParaRPr lang="en-US" sz="2400" dirty="0">
              <a:ea typeface="Arial Unicode MS"/>
              <a:cs typeface="Arial"/>
            </a:endParaRPr>
          </a:p>
          <a:p>
            <a:pPr marL="342900" indent="-342900" algn="l">
              <a:buFont typeface="Arial" panose="020B0604020202020204" pitchFamily="34" charset="0"/>
              <a:buChar char="•"/>
            </a:pPr>
            <a:r>
              <a:rPr lang="en-US" sz="2400" dirty="0">
                <a:ea typeface="Arial Unicode MS"/>
                <a:cs typeface="Arial Unicode MS"/>
              </a:rPr>
              <a:t>The </a:t>
            </a:r>
            <a:r>
              <a:rPr lang="en-US" sz="2400" b="1" dirty="0">
                <a:ea typeface="Arial Unicode MS"/>
                <a:cs typeface="Arial Unicode MS"/>
              </a:rPr>
              <a:t>CCSC</a:t>
            </a:r>
            <a:r>
              <a:rPr lang="en-US" sz="2400" dirty="0">
                <a:ea typeface="Arial Unicode MS"/>
                <a:cs typeface="Arial Unicode MS"/>
              </a:rPr>
              <a:t> helps facilities to decrease understaffing, overtime costs, and employee burnout.</a:t>
            </a:r>
            <a:endParaRPr lang="en-US" sz="2400" dirty="0"/>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ea typeface="Arial Unicode MS"/>
                <a:cs typeface="Arial Unicode MS"/>
              </a:rPr>
              <a:t>The </a:t>
            </a:r>
            <a:r>
              <a:rPr lang="en-US" sz="2400" b="1" dirty="0">
                <a:ea typeface="Arial Unicode MS"/>
                <a:cs typeface="Arial Unicode MS"/>
              </a:rPr>
              <a:t>CCSC</a:t>
            </a:r>
            <a:r>
              <a:rPr lang="en-US" sz="2400" dirty="0">
                <a:ea typeface="Arial Unicode MS"/>
                <a:cs typeface="Arial Unicode MS"/>
              </a:rPr>
              <a:t> also helps to identify facilities using a known flawed nursing FTE budget process that increases their risk of understaffing.</a:t>
            </a:r>
            <a:endParaRPr lang="en-US" sz="2400" dirty="0"/>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ea typeface="Arial Unicode MS"/>
                <a:cs typeface="Arial"/>
              </a:rPr>
              <a:t>The problem is that currently available nurse staffing and scheduling systems do not provide the information that the </a:t>
            </a:r>
            <a:r>
              <a:rPr lang="en-US" sz="2400" b="1" dirty="0">
                <a:ea typeface="Arial Unicode MS"/>
                <a:cs typeface="Arial"/>
              </a:rPr>
              <a:t>CCSC</a:t>
            </a:r>
            <a:r>
              <a:rPr lang="en-US" sz="2400" dirty="0">
                <a:ea typeface="Arial Unicode MS"/>
                <a:cs typeface="Arial"/>
              </a:rPr>
              <a:t> does.</a:t>
            </a:r>
            <a:endParaRPr lang="en-US" sz="2400" dirty="0">
              <a:ea typeface="Arial Unicode MS"/>
              <a:cs typeface="Arial Unicode MS"/>
            </a:endParaRPr>
          </a:p>
        </p:txBody>
      </p:sp>
      <p:pic>
        <p:nvPicPr>
          <p:cNvPr id="9" name="Picture 9">
            <a:extLst>
              <a:ext uri="{FF2B5EF4-FFF2-40B4-BE49-F238E27FC236}">
                <a16:creationId xmlns:a16="http://schemas.microsoft.com/office/drawing/2014/main" id="{1D19E4EA-D60A-4F60-A8F2-5170DD17D31D}"/>
              </a:ext>
            </a:extLst>
          </p:cNvPr>
          <p:cNvPicPr>
            <a:picLocks noChangeAspect="1"/>
          </p:cNvPicPr>
          <p:nvPr/>
        </p:nvPicPr>
        <p:blipFill>
          <a:blip r:embed="rId3"/>
          <a:stretch>
            <a:fillRect/>
          </a:stretch>
        </p:blipFill>
        <p:spPr>
          <a:xfrm rot="-480000">
            <a:off x="7909930" y="5916680"/>
            <a:ext cx="1905000" cy="704850"/>
          </a:xfrm>
          <a:prstGeom prst="rect">
            <a:avLst/>
          </a:prstGeom>
          <a:ln>
            <a:noFill/>
          </a:ln>
          <a:effectLst>
            <a:outerShdw blurRad="292100" dist="139700" dir="2700000" algn="tl" rotWithShape="0">
              <a:srgbClr val="333333">
                <a:alpha val="65000"/>
              </a:srgbClr>
            </a:outerShdw>
          </a:effectLst>
        </p:spPr>
      </p:pic>
      <p:pic>
        <p:nvPicPr>
          <p:cNvPr id="4" name="Picture 6">
            <a:extLst>
              <a:ext uri="{FF2B5EF4-FFF2-40B4-BE49-F238E27FC236}">
                <a16:creationId xmlns:a16="http://schemas.microsoft.com/office/drawing/2014/main" id="{FE1AC0B8-0936-452D-84EC-FB5D3CE07CB0}"/>
              </a:ext>
            </a:extLst>
          </p:cNvPr>
          <p:cNvPicPr>
            <a:picLocks noChangeAspect="1"/>
          </p:cNvPicPr>
          <p:nvPr/>
        </p:nvPicPr>
        <p:blipFill>
          <a:blip r:embed="rId4"/>
          <a:stretch>
            <a:fillRect/>
          </a:stretch>
        </p:blipFill>
        <p:spPr>
          <a:xfrm rot="-360000">
            <a:off x="2540471" y="6034349"/>
            <a:ext cx="1905000" cy="447675"/>
          </a:xfrm>
          <a:prstGeom prst="rect">
            <a:avLst/>
          </a:prstGeom>
          <a:ln>
            <a:noFill/>
          </a:ln>
          <a:effectLst>
            <a:outerShdw blurRad="292100" dist="139700" dir="2700000" algn="tl" rotWithShape="0">
              <a:srgbClr val="333333">
                <a:alpha val="65000"/>
              </a:srgbClr>
            </a:outerShdw>
          </a:effectLst>
        </p:spPr>
      </p:pic>
      <p:pic>
        <p:nvPicPr>
          <p:cNvPr id="8" name="Picture 8" descr="A picture containing icon&#10;&#10;Description automatically generated">
            <a:extLst>
              <a:ext uri="{FF2B5EF4-FFF2-40B4-BE49-F238E27FC236}">
                <a16:creationId xmlns:a16="http://schemas.microsoft.com/office/drawing/2014/main" id="{EEBBB0E4-247E-483D-BE07-1477D83E0360}"/>
              </a:ext>
            </a:extLst>
          </p:cNvPr>
          <p:cNvPicPr>
            <a:picLocks noChangeAspect="1"/>
          </p:cNvPicPr>
          <p:nvPr/>
        </p:nvPicPr>
        <p:blipFill>
          <a:blip r:embed="rId5"/>
          <a:stretch>
            <a:fillRect/>
          </a:stretch>
        </p:blipFill>
        <p:spPr>
          <a:xfrm rot="21120000">
            <a:off x="5058869" y="5960038"/>
            <a:ext cx="1905000" cy="6381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D944098-A854-479C-844A-5A412FA2F1BA}"/>
              </a:ext>
            </a:extLst>
          </p:cNvPr>
          <p:cNvSpPr txBox="1"/>
          <p:nvPr/>
        </p:nvSpPr>
        <p:spPr>
          <a:xfrm>
            <a:off x="9900021" y="0"/>
            <a:ext cx="2300515" cy="246221"/>
          </a:xfrm>
          <a:prstGeom prst="rect">
            <a:avLst/>
          </a:prstGeom>
          <a:noFill/>
        </p:spPr>
        <p:txBody>
          <a:bodyPr wrap="square" rtlCol="0">
            <a:spAutoFit/>
          </a:bodyPr>
          <a:lstStyle/>
          <a:p>
            <a:pPr algn="ctr"/>
            <a:r>
              <a:rPr lang="en-US" sz="1000" dirty="0"/>
              <a:t>Care Centric Scheduling Calculator</a:t>
            </a:r>
          </a:p>
        </p:txBody>
      </p:sp>
    </p:spTree>
    <p:extLst>
      <p:ext uri="{BB962C8B-B14F-4D97-AF65-F5344CB8AC3E}">
        <p14:creationId xmlns:p14="http://schemas.microsoft.com/office/powerpoint/2010/main" val="15912335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alendar&#10;&#10;Description automatically generated">
            <a:extLst>
              <a:ext uri="{FF2B5EF4-FFF2-40B4-BE49-F238E27FC236}">
                <a16:creationId xmlns:a16="http://schemas.microsoft.com/office/drawing/2014/main" id="{493DCBDC-BF53-4AD7-9D49-9142C35D975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12191999" cy="6864227"/>
          </a:xfrm>
          <a:prstGeom prst="rect">
            <a:avLst/>
          </a:prstGeom>
        </p:spPr>
      </p:pic>
      <p:sp>
        <p:nvSpPr>
          <p:cNvPr id="2" name="Title 1">
            <a:extLst>
              <a:ext uri="{FF2B5EF4-FFF2-40B4-BE49-F238E27FC236}">
                <a16:creationId xmlns:a16="http://schemas.microsoft.com/office/drawing/2014/main" id="{1215C817-444E-E64B-B5F4-AE494FCA3DD3}"/>
              </a:ext>
            </a:extLst>
          </p:cNvPr>
          <p:cNvSpPr>
            <a:spLocks noGrp="1"/>
          </p:cNvSpPr>
          <p:nvPr>
            <p:ph type="title"/>
          </p:nvPr>
        </p:nvSpPr>
        <p:spPr>
          <a:xfrm>
            <a:off x="1023120" y="350409"/>
            <a:ext cx="10145760" cy="577081"/>
          </a:xfrm>
          <a:solidFill>
            <a:srgbClr val="0971C3"/>
          </a:solidFill>
          <a:ln>
            <a:noFill/>
          </a:ln>
        </p:spPr>
        <p:txBody>
          <a:bodyPr>
            <a:normAutofit fontScale="90000"/>
          </a:bodyPr>
          <a:lstStyle/>
          <a:p>
            <a:r>
              <a:rPr lang="en-US">
                <a:solidFill>
                  <a:schemeClr val="bg1"/>
                </a:solidFill>
              </a:rPr>
              <a:t>Implementation Costs </a:t>
            </a:r>
          </a:p>
        </p:txBody>
      </p:sp>
      <p:sp>
        <p:nvSpPr>
          <p:cNvPr id="3" name="Content Placeholder 2">
            <a:extLst>
              <a:ext uri="{FF2B5EF4-FFF2-40B4-BE49-F238E27FC236}">
                <a16:creationId xmlns:a16="http://schemas.microsoft.com/office/drawing/2014/main" id="{531CA2CE-35A1-1240-AEAF-1ED55DF0803E}"/>
              </a:ext>
            </a:extLst>
          </p:cNvPr>
          <p:cNvSpPr>
            <a:spLocks noGrp="1"/>
          </p:cNvSpPr>
          <p:nvPr>
            <p:ph sz="quarter" idx="15"/>
          </p:nvPr>
        </p:nvSpPr>
        <p:spPr>
          <a:xfrm>
            <a:off x="137941" y="4123215"/>
            <a:ext cx="11903093" cy="2597345"/>
          </a:xfrm>
          <a:gradFill flip="none" rotWithShape="1">
            <a:gsLst>
              <a:gs pos="83000">
                <a:srgbClr val="000000"/>
              </a:gs>
              <a:gs pos="0">
                <a:schemeClr val="tx1">
                  <a:alpha val="74000"/>
                </a:schemeClr>
              </a:gs>
              <a:gs pos="100000">
                <a:schemeClr val="tx1">
                  <a:alpha val="0"/>
                </a:schemeClr>
              </a:gs>
            </a:gsLst>
            <a:path path="circle">
              <a:fillToRect l="50000" t="50000" r="50000" b="50000"/>
            </a:path>
            <a:tileRect/>
          </a:gradFill>
        </p:spPr>
        <p:txBody>
          <a:bodyPr vert="horz" lIns="914400" tIns="45720" rIns="914400" bIns="45720" numCol="2" rtlCol="0" anchor="t">
            <a:noAutofit/>
          </a:bodyPr>
          <a:lstStyle/>
          <a:p>
            <a:pPr marL="342900" indent="-342900" algn="l">
              <a:buFont typeface="Arial" panose="020B0604020202020204" pitchFamily="34" charset="0"/>
              <a:buChar char="•"/>
            </a:pPr>
            <a:r>
              <a:rPr lang="en-US" sz="2400">
                <a:solidFill>
                  <a:schemeClr val="bg1"/>
                </a:solidFill>
                <a:ea typeface="Arial Unicode MS"/>
                <a:cs typeface="Arial Unicode MS"/>
              </a:rPr>
              <a:t>Initial Startup Costs: $850,000</a:t>
            </a:r>
          </a:p>
          <a:p>
            <a:pPr lvl="1" algn="l">
              <a:buFont typeface="Arial" panose="020B0604020202020204" pitchFamily="34" charset="0"/>
              <a:buChar char="•"/>
            </a:pPr>
            <a:r>
              <a:rPr lang="en-US" sz="2400">
                <a:solidFill>
                  <a:schemeClr val="bg1"/>
                </a:solidFill>
                <a:ea typeface="Arial Unicode MS"/>
                <a:cs typeface="Arial Unicode MS"/>
              </a:rPr>
              <a:t>Legal Advice</a:t>
            </a:r>
          </a:p>
          <a:p>
            <a:pPr lvl="1" algn="l">
              <a:buFont typeface="Arial" panose="020B0604020202020204" pitchFamily="34" charset="0"/>
              <a:buChar char="•"/>
            </a:pPr>
            <a:r>
              <a:rPr lang="en-US" sz="2400">
                <a:solidFill>
                  <a:schemeClr val="bg1"/>
                </a:solidFill>
                <a:ea typeface="Arial Unicode MS"/>
                <a:cs typeface="Arial Unicode MS"/>
              </a:rPr>
              <a:t>Accounting</a:t>
            </a:r>
          </a:p>
          <a:p>
            <a:pPr lvl="1" algn="l">
              <a:buFont typeface="Arial" panose="020B0604020202020204" pitchFamily="34" charset="0"/>
              <a:buChar char="•"/>
            </a:pPr>
            <a:r>
              <a:rPr lang="en-US" sz="2400">
                <a:solidFill>
                  <a:schemeClr val="bg1"/>
                </a:solidFill>
                <a:ea typeface="Arial Unicode MS"/>
                <a:cs typeface="Arial Unicode MS"/>
              </a:rPr>
              <a:t>Marketing/Promotion/Advertising</a:t>
            </a:r>
          </a:p>
          <a:p>
            <a:pPr lvl="1" algn="l">
              <a:buFont typeface="Arial" panose="020B0604020202020204" pitchFamily="34" charset="0"/>
              <a:buChar char="•"/>
            </a:pPr>
            <a:r>
              <a:rPr lang="en-US" sz="2400">
                <a:solidFill>
                  <a:schemeClr val="bg1"/>
                </a:solidFill>
                <a:ea typeface="Arial Unicode MS"/>
                <a:cs typeface="Arial Unicode MS"/>
              </a:rPr>
              <a:t>Staff/Partners</a:t>
            </a:r>
          </a:p>
          <a:p>
            <a:pPr lvl="1"/>
            <a:endParaRPr lang="en-US" sz="2400">
              <a:solidFill>
                <a:schemeClr val="bg1"/>
              </a:solidFill>
              <a:ea typeface="Arial Unicode MS"/>
              <a:cs typeface="Arial Unicode MS"/>
            </a:endParaRPr>
          </a:p>
          <a:p>
            <a:pPr lvl="1"/>
            <a:endParaRPr lang="en-US" sz="2400">
              <a:solidFill>
                <a:schemeClr val="bg1"/>
              </a:solidFill>
              <a:ea typeface="Arial Unicode MS"/>
              <a:cs typeface="Arial Unicode MS"/>
            </a:endParaRPr>
          </a:p>
          <a:p>
            <a:pPr lvl="1"/>
            <a:endParaRPr lang="en-US" sz="2400">
              <a:solidFill>
                <a:schemeClr val="bg1"/>
              </a:solidFill>
              <a:ea typeface="Arial Unicode MS"/>
              <a:cs typeface="Arial Unicode MS"/>
            </a:endParaRPr>
          </a:p>
          <a:p>
            <a:pPr lvl="1"/>
            <a:endParaRPr lang="en-US" sz="2400">
              <a:solidFill>
                <a:schemeClr val="bg1"/>
              </a:solidFill>
              <a:ea typeface="Arial Unicode MS"/>
              <a:cs typeface="Arial Unicode MS"/>
            </a:endParaRPr>
          </a:p>
          <a:p>
            <a:pPr lvl="1"/>
            <a:r>
              <a:rPr lang="en-US" sz="2400">
                <a:solidFill>
                  <a:schemeClr val="bg1"/>
                </a:solidFill>
                <a:ea typeface="Arial Unicode MS"/>
                <a:cs typeface="Arial Unicode MS"/>
              </a:rPr>
              <a:t>Software &amp; Licensing (Microsoft for Startups)</a:t>
            </a:r>
          </a:p>
          <a:p>
            <a:pPr lvl="1" algn="l">
              <a:buFont typeface="Arial" panose="020B0604020202020204" pitchFamily="34" charset="0"/>
              <a:buChar char="•"/>
            </a:pPr>
            <a:r>
              <a:rPr lang="en-US" sz="2400">
                <a:solidFill>
                  <a:schemeClr val="bg1"/>
                </a:solidFill>
                <a:ea typeface="Arial Unicode MS"/>
                <a:cs typeface="Arial Unicode MS"/>
              </a:rPr>
              <a:t>Webhosting</a:t>
            </a:r>
          </a:p>
          <a:p>
            <a:pPr lvl="1" algn="l">
              <a:buFont typeface="Arial" panose="020B0604020202020204" pitchFamily="34" charset="0"/>
              <a:buChar char="•"/>
            </a:pPr>
            <a:endParaRPr lang="en-US" sz="2400">
              <a:solidFill>
                <a:schemeClr val="bg1"/>
              </a:solidFill>
              <a:ea typeface="Arial Unicode MS"/>
              <a:cs typeface="Arial Unicode MS"/>
            </a:endParaRPr>
          </a:p>
          <a:p>
            <a:pPr marL="342900" indent="-342900" algn="l">
              <a:buFont typeface="Arial" panose="020B0604020202020204" pitchFamily="34" charset="0"/>
              <a:buChar char="•"/>
            </a:pPr>
            <a:endParaRPr lang="en-US" sz="2400">
              <a:solidFill>
                <a:schemeClr val="bg1"/>
              </a:solidFill>
              <a:ea typeface="Arial Unicode MS"/>
              <a:cs typeface="Arial Unicode MS"/>
            </a:endParaRPr>
          </a:p>
          <a:p>
            <a:pPr marL="342900" indent="-342900" algn="l">
              <a:buFont typeface="Arial" panose="020B0604020202020204" pitchFamily="34" charset="0"/>
              <a:buChar char="•"/>
            </a:pPr>
            <a:endParaRPr lang="en-US" sz="2400">
              <a:solidFill>
                <a:schemeClr val="bg1"/>
              </a:solidFill>
              <a:ea typeface="Arial Unicode MS"/>
              <a:cs typeface="Arial Unicode MS"/>
            </a:endParaRPr>
          </a:p>
          <a:p>
            <a:pPr marL="342900" indent="-342900" algn="l">
              <a:buFont typeface="Arial" panose="020B0604020202020204" pitchFamily="34" charset="0"/>
              <a:buChar char="•"/>
            </a:pPr>
            <a:endParaRPr lang="en-US" sz="2400">
              <a:solidFill>
                <a:schemeClr val="bg1"/>
              </a:solidFill>
              <a:ea typeface="Arial Unicode MS"/>
              <a:cs typeface="Arial Unicode MS"/>
            </a:endParaRPr>
          </a:p>
        </p:txBody>
      </p:sp>
      <p:sp>
        <p:nvSpPr>
          <p:cNvPr id="5" name="TextBox 4">
            <a:extLst>
              <a:ext uri="{FF2B5EF4-FFF2-40B4-BE49-F238E27FC236}">
                <a16:creationId xmlns:a16="http://schemas.microsoft.com/office/drawing/2014/main" id="{89C2CAA5-6BA8-40E0-8B05-DF682727842B}"/>
              </a:ext>
            </a:extLst>
          </p:cNvPr>
          <p:cNvSpPr txBox="1"/>
          <p:nvPr/>
        </p:nvSpPr>
        <p:spPr>
          <a:xfrm>
            <a:off x="9900021" y="0"/>
            <a:ext cx="2300515" cy="246221"/>
          </a:xfrm>
          <a:prstGeom prst="rect">
            <a:avLst/>
          </a:prstGeom>
          <a:noFill/>
        </p:spPr>
        <p:txBody>
          <a:bodyPr wrap="square" rtlCol="0">
            <a:spAutoFit/>
          </a:bodyPr>
          <a:lstStyle/>
          <a:p>
            <a:pPr algn="ctr"/>
            <a:r>
              <a:rPr lang="en-US" sz="1000" dirty="0">
                <a:solidFill>
                  <a:srgbClr val="FFFFFF"/>
                </a:solidFill>
              </a:rPr>
              <a:t>Care Centric Scheduling Calculator</a:t>
            </a:r>
          </a:p>
        </p:txBody>
      </p:sp>
    </p:spTree>
    <p:extLst>
      <p:ext uri="{BB962C8B-B14F-4D97-AF65-F5344CB8AC3E}">
        <p14:creationId xmlns:p14="http://schemas.microsoft.com/office/powerpoint/2010/main" val="41871422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C817-444E-E64B-B5F4-AE494FCA3DD3}"/>
              </a:ext>
            </a:extLst>
          </p:cNvPr>
          <p:cNvSpPr>
            <a:spLocks noGrp="1"/>
          </p:cNvSpPr>
          <p:nvPr>
            <p:ph type="title"/>
          </p:nvPr>
        </p:nvSpPr>
        <p:spPr>
          <a:xfrm>
            <a:off x="1023120" y="372848"/>
            <a:ext cx="10145760" cy="577081"/>
          </a:xfrm>
          <a:solidFill>
            <a:srgbClr val="0971C3"/>
          </a:solidFill>
          <a:ln>
            <a:noFill/>
          </a:ln>
        </p:spPr>
        <p:txBody>
          <a:bodyPr>
            <a:normAutofit fontScale="90000"/>
          </a:bodyPr>
          <a:lstStyle/>
          <a:p>
            <a:r>
              <a:rPr lang="en-US">
                <a:solidFill>
                  <a:schemeClr val="bg1"/>
                </a:solidFill>
              </a:rPr>
              <a:t>Scalability</a:t>
            </a:r>
          </a:p>
        </p:txBody>
      </p:sp>
      <p:sp>
        <p:nvSpPr>
          <p:cNvPr id="3" name="Content Placeholder 2">
            <a:extLst>
              <a:ext uri="{FF2B5EF4-FFF2-40B4-BE49-F238E27FC236}">
                <a16:creationId xmlns:a16="http://schemas.microsoft.com/office/drawing/2014/main" id="{531CA2CE-35A1-1240-AEAF-1ED55DF0803E}"/>
              </a:ext>
            </a:extLst>
          </p:cNvPr>
          <p:cNvSpPr>
            <a:spLocks noGrp="1"/>
          </p:cNvSpPr>
          <p:nvPr>
            <p:ph sz="quarter" idx="15"/>
          </p:nvPr>
        </p:nvSpPr>
        <p:spPr>
          <a:xfrm>
            <a:off x="828055" y="1640606"/>
            <a:ext cx="6445216" cy="4193910"/>
          </a:xfrm>
        </p:spPr>
        <p:txBody>
          <a:bodyPr vert="horz" lIns="91440" tIns="45720" rIns="91440" bIns="45720" rtlCol="0" anchor="t">
            <a:normAutofit/>
          </a:bodyPr>
          <a:lstStyle/>
          <a:p>
            <a:pPr marL="342900" indent="-342900" algn="l">
              <a:buFont typeface="Arial" panose="020B0604020202020204" pitchFamily="34" charset="0"/>
              <a:buChar char="•"/>
            </a:pPr>
            <a:r>
              <a:rPr lang="en-US" sz="2400" dirty="0">
                <a:ea typeface="Arial Unicode MS"/>
                <a:cs typeface="Arial Unicode MS"/>
              </a:rPr>
              <a:t>Start with Basic App on PCs and tablets</a:t>
            </a:r>
          </a:p>
          <a:p>
            <a:pPr marL="342900" indent="-342900" algn="l">
              <a:buFont typeface="Arial" panose="020B0604020202020204" pitchFamily="34" charset="0"/>
              <a:buChar char="•"/>
            </a:pPr>
            <a:r>
              <a:rPr lang="en-US" sz="2400" dirty="0">
                <a:ea typeface="Arial Unicode MS"/>
                <a:cs typeface="Arial Unicode MS"/>
              </a:rPr>
              <a:t>Expand with advanced app features</a:t>
            </a:r>
          </a:p>
          <a:p>
            <a:pPr lvl="1"/>
            <a:r>
              <a:rPr lang="en-US" sz="2400" dirty="0">
                <a:ea typeface="Arial Unicode MS"/>
                <a:cs typeface="Arial Unicode MS"/>
              </a:rPr>
              <a:t>Dashboard / KPIs</a:t>
            </a:r>
          </a:p>
          <a:p>
            <a:pPr lvl="1" algn="l">
              <a:buFont typeface="Arial" panose="020B0604020202020204" pitchFamily="34" charset="0"/>
              <a:buChar char="•"/>
            </a:pPr>
            <a:r>
              <a:rPr lang="en-US" sz="2400" dirty="0">
                <a:ea typeface="Arial Unicode MS"/>
                <a:cs typeface="Arial Unicode MS"/>
              </a:rPr>
              <a:t>Advanced data analysis</a:t>
            </a:r>
          </a:p>
          <a:p>
            <a:pPr marL="342900" indent="-342900" algn="l">
              <a:buFont typeface="Arial" panose="020B0604020202020204" pitchFamily="34" charset="0"/>
              <a:buChar char="•"/>
            </a:pPr>
            <a:r>
              <a:rPr lang="en-US" sz="2400" dirty="0">
                <a:ea typeface="Arial Unicode MS"/>
                <a:cs typeface="Arial Unicode MS"/>
              </a:rPr>
              <a:t>On-site and virtual training</a:t>
            </a:r>
          </a:p>
          <a:p>
            <a:pPr marL="342900" indent="-342900" algn="l">
              <a:buFont typeface="Arial" panose="020B0604020202020204" pitchFamily="34" charset="0"/>
              <a:buChar char="•"/>
            </a:pPr>
            <a:r>
              <a:rPr lang="en-US" sz="2400" dirty="0">
                <a:ea typeface="Arial Unicode MS"/>
                <a:cs typeface="Arial Unicode MS"/>
              </a:rPr>
              <a:t>On-site and virtual consulting, education, and change management support</a:t>
            </a:r>
          </a:p>
          <a:p>
            <a:pPr marL="342900" indent="-342900" algn="l">
              <a:buFont typeface="Arial" panose="020B0604020202020204" pitchFamily="34" charset="0"/>
              <a:buChar char="•"/>
            </a:pPr>
            <a:r>
              <a:rPr lang="en-US" sz="2400" dirty="0">
                <a:ea typeface="Arial Unicode MS"/>
                <a:cs typeface="Arial Unicode MS"/>
              </a:rPr>
              <a:t>Possible to expand market beyond healthcare</a:t>
            </a:r>
          </a:p>
          <a:p>
            <a:pPr marL="342900" indent="-342900" algn="l">
              <a:buFont typeface="Arial" panose="020B0604020202020204" pitchFamily="34" charset="0"/>
              <a:buChar char="•"/>
            </a:pPr>
            <a:endParaRPr lang="en-US" sz="2400" dirty="0"/>
          </a:p>
        </p:txBody>
      </p:sp>
      <p:pic>
        <p:nvPicPr>
          <p:cNvPr id="7" name="Picture 7">
            <a:extLst>
              <a:ext uri="{FF2B5EF4-FFF2-40B4-BE49-F238E27FC236}">
                <a16:creationId xmlns:a16="http://schemas.microsoft.com/office/drawing/2014/main" id="{6A8D1CD2-D72D-4D74-A70E-756DFB011041}"/>
              </a:ext>
            </a:extLst>
          </p:cNvPr>
          <p:cNvPicPr>
            <a:picLocks noChangeAspect="1"/>
          </p:cNvPicPr>
          <p:nvPr/>
        </p:nvPicPr>
        <p:blipFill>
          <a:blip r:embed="rId3"/>
          <a:stretch>
            <a:fillRect/>
          </a:stretch>
        </p:blipFill>
        <p:spPr>
          <a:xfrm>
            <a:off x="6942484" y="1642338"/>
            <a:ext cx="4851834" cy="2321431"/>
          </a:xfrm>
          <a:prstGeom prst="rect">
            <a:avLst/>
          </a:prstGeom>
        </p:spPr>
      </p:pic>
      <p:sp>
        <p:nvSpPr>
          <p:cNvPr id="5" name="TextBox 4">
            <a:extLst>
              <a:ext uri="{FF2B5EF4-FFF2-40B4-BE49-F238E27FC236}">
                <a16:creationId xmlns:a16="http://schemas.microsoft.com/office/drawing/2014/main" id="{EA20C80E-279F-4FED-A53B-306777979B58}"/>
              </a:ext>
            </a:extLst>
          </p:cNvPr>
          <p:cNvSpPr txBox="1"/>
          <p:nvPr/>
        </p:nvSpPr>
        <p:spPr>
          <a:xfrm>
            <a:off x="9900021" y="0"/>
            <a:ext cx="2300515" cy="246221"/>
          </a:xfrm>
          <a:prstGeom prst="rect">
            <a:avLst/>
          </a:prstGeom>
          <a:noFill/>
        </p:spPr>
        <p:txBody>
          <a:bodyPr wrap="square" rtlCol="0">
            <a:spAutoFit/>
          </a:bodyPr>
          <a:lstStyle/>
          <a:p>
            <a:pPr algn="ctr"/>
            <a:r>
              <a:rPr lang="en-US" sz="1000" dirty="0"/>
              <a:t>Care Centric Scheduling Calculator</a:t>
            </a:r>
          </a:p>
        </p:txBody>
      </p:sp>
    </p:spTree>
    <p:extLst>
      <p:ext uri="{BB962C8B-B14F-4D97-AF65-F5344CB8AC3E}">
        <p14:creationId xmlns:p14="http://schemas.microsoft.com/office/powerpoint/2010/main" val="12518004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DAD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3A5744-4DC2-F242-A538-219539FE31EE}"/>
              </a:ext>
            </a:extLst>
          </p:cNvPr>
          <p:cNvSpPr>
            <a:spLocks noGrp="1"/>
          </p:cNvSpPr>
          <p:nvPr>
            <p:ph type="body" sz="quarter" idx="18"/>
          </p:nvPr>
        </p:nvSpPr>
        <p:spPr>
          <a:xfrm>
            <a:off x="805542" y="1525131"/>
            <a:ext cx="2169583" cy="404813"/>
          </a:xfrm>
        </p:spPr>
        <p:txBody>
          <a:bodyPr/>
          <a:lstStyle/>
          <a:p>
            <a:pPr algn="ctr"/>
            <a:r>
              <a:rPr lang="en-US"/>
              <a:t>Robert Wingo</a:t>
            </a:r>
          </a:p>
          <a:p>
            <a:pPr algn="ctr"/>
            <a:endParaRPr lang="en-US"/>
          </a:p>
        </p:txBody>
      </p:sp>
      <p:sp>
        <p:nvSpPr>
          <p:cNvPr id="4" name="Text Placeholder 3">
            <a:extLst>
              <a:ext uri="{FF2B5EF4-FFF2-40B4-BE49-F238E27FC236}">
                <a16:creationId xmlns:a16="http://schemas.microsoft.com/office/drawing/2014/main" id="{C1CD7A1A-E2C8-490F-B8D8-290C5698ABF0}"/>
              </a:ext>
            </a:extLst>
          </p:cNvPr>
          <p:cNvSpPr>
            <a:spLocks noGrp="1"/>
          </p:cNvSpPr>
          <p:nvPr>
            <p:ph type="body" sz="quarter" idx="19"/>
          </p:nvPr>
        </p:nvSpPr>
        <p:spPr>
          <a:xfrm>
            <a:off x="3680939" y="1492135"/>
            <a:ext cx="2169583" cy="404813"/>
          </a:xfrm>
        </p:spPr>
        <p:txBody>
          <a:bodyPr/>
          <a:lstStyle/>
          <a:p>
            <a:pPr algn="ctr"/>
            <a:r>
              <a:rPr lang="en-US"/>
              <a:t>Marylyn Harris</a:t>
            </a:r>
          </a:p>
        </p:txBody>
      </p:sp>
      <p:sp>
        <p:nvSpPr>
          <p:cNvPr id="6" name="Text Placeholder 5">
            <a:extLst>
              <a:ext uri="{FF2B5EF4-FFF2-40B4-BE49-F238E27FC236}">
                <a16:creationId xmlns:a16="http://schemas.microsoft.com/office/drawing/2014/main" id="{E3B44170-B393-48E3-8EA6-0634C0B56D06}"/>
              </a:ext>
            </a:extLst>
          </p:cNvPr>
          <p:cNvSpPr>
            <a:spLocks noGrp="1"/>
          </p:cNvSpPr>
          <p:nvPr>
            <p:ph type="body" sz="quarter" idx="20"/>
          </p:nvPr>
        </p:nvSpPr>
        <p:spPr>
          <a:xfrm>
            <a:off x="6396697" y="1491702"/>
            <a:ext cx="2169583" cy="404813"/>
          </a:xfrm>
        </p:spPr>
        <p:txBody>
          <a:bodyPr/>
          <a:lstStyle/>
          <a:p>
            <a:pPr algn="ctr"/>
            <a:r>
              <a:rPr lang="en-US"/>
              <a:t>Jane </a:t>
            </a:r>
            <a:r>
              <a:rPr lang="en-US" err="1"/>
              <a:t>Krienke</a:t>
            </a:r>
            <a:endParaRPr lang="en-US"/>
          </a:p>
          <a:p>
            <a:pPr algn="ctr"/>
            <a:endParaRPr lang="en-US"/>
          </a:p>
        </p:txBody>
      </p:sp>
      <p:sp>
        <p:nvSpPr>
          <p:cNvPr id="7" name="Text Placeholder 6">
            <a:extLst>
              <a:ext uri="{FF2B5EF4-FFF2-40B4-BE49-F238E27FC236}">
                <a16:creationId xmlns:a16="http://schemas.microsoft.com/office/drawing/2014/main" id="{164BF2AC-19BA-4A24-BD50-22636539AC5D}"/>
              </a:ext>
            </a:extLst>
          </p:cNvPr>
          <p:cNvSpPr>
            <a:spLocks noGrp="1"/>
          </p:cNvSpPr>
          <p:nvPr>
            <p:ph type="body" sz="quarter" idx="21"/>
          </p:nvPr>
        </p:nvSpPr>
        <p:spPr>
          <a:xfrm>
            <a:off x="743479" y="4243918"/>
            <a:ext cx="2292385" cy="1218019"/>
          </a:xfrm>
        </p:spPr>
        <p:txBody>
          <a:bodyPr vert="horz" lIns="91440" tIns="45720" rIns="91440" bIns="45720" rtlCol="0" anchor="t">
            <a:normAutofit/>
          </a:bodyPr>
          <a:lstStyle/>
          <a:p>
            <a:pPr algn="ctr"/>
            <a:r>
              <a:rPr lang="en-US">
                <a:ea typeface="Arial Unicode MS"/>
                <a:cs typeface="Arial Unicode MS"/>
              </a:rPr>
              <a:t>Robert Wingo, BSN, RN-BC</a:t>
            </a:r>
          </a:p>
          <a:p>
            <a:pPr algn="ctr"/>
            <a:r>
              <a:rPr lang="en-US">
                <a:ea typeface="Arial Unicode MS"/>
                <a:cs typeface="Arial Unicode MS"/>
              </a:rPr>
              <a:t>CEO, Perceptive Staffing Innovations</a:t>
            </a:r>
          </a:p>
        </p:txBody>
      </p:sp>
      <p:sp>
        <p:nvSpPr>
          <p:cNvPr id="8" name="Text Placeholder 7">
            <a:extLst>
              <a:ext uri="{FF2B5EF4-FFF2-40B4-BE49-F238E27FC236}">
                <a16:creationId xmlns:a16="http://schemas.microsoft.com/office/drawing/2014/main" id="{19D0AEA0-A15B-44BF-BCF0-7622231C9CDC}"/>
              </a:ext>
            </a:extLst>
          </p:cNvPr>
          <p:cNvSpPr>
            <a:spLocks noGrp="1"/>
          </p:cNvSpPr>
          <p:nvPr>
            <p:ph type="body" sz="quarter" idx="22"/>
          </p:nvPr>
        </p:nvSpPr>
        <p:spPr>
          <a:xfrm>
            <a:off x="3736117" y="3018904"/>
            <a:ext cx="2037062" cy="2304938"/>
          </a:xfrm>
        </p:spPr>
        <p:txBody>
          <a:bodyPr>
            <a:normAutofit/>
          </a:bodyPr>
          <a:lstStyle/>
          <a:p>
            <a:pPr algn="ctr"/>
            <a:endParaRPr lang="en-US" sz="1600"/>
          </a:p>
          <a:p>
            <a:pPr algn="ctr"/>
            <a:endParaRPr lang="en-US" sz="1600"/>
          </a:p>
          <a:p>
            <a:pPr algn="ctr"/>
            <a:endParaRPr lang="en-US" sz="1600"/>
          </a:p>
          <a:p>
            <a:pPr algn="ctr"/>
            <a:r>
              <a:rPr lang="en-US" sz="1600"/>
              <a:t>Marylyn R. Harris, RN, MSN, MBA - Project Manager and Social Entrepreneur..</a:t>
            </a:r>
          </a:p>
        </p:txBody>
      </p:sp>
      <p:sp>
        <p:nvSpPr>
          <p:cNvPr id="9" name="Text Placeholder 8">
            <a:extLst>
              <a:ext uri="{FF2B5EF4-FFF2-40B4-BE49-F238E27FC236}">
                <a16:creationId xmlns:a16="http://schemas.microsoft.com/office/drawing/2014/main" id="{40748D33-4A1D-41A3-AA03-4A0C6B8BD102}"/>
              </a:ext>
            </a:extLst>
          </p:cNvPr>
          <p:cNvSpPr>
            <a:spLocks noGrp="1"/>
          </p:cNvSpPr>
          <p:nvPr>
            <p:ph type="body" sz="quarter" idx="23"/>
          </p:nvPr>
        </p:nvSpPr>
        <p:spPr>
          <a:xfrm>
            <a:off x="6399645" y="4329054"/>
            <a:ext cx="2170907" cy="814612"/>
          </a:xfrm>
        </p:spPr>
        <p:txBody>
          <a:bodyPr>
            <a:normAutofit/>
          </a:bodyPr>
          <a:lstStyle/>
          <a:p>
            <a:pPr algn="ctr"/>
            <a:r>
              <a:rPr lang="en-US"/>
              <a:t>Jane </a:t>
            </a:r>
            <a:r>
              <a:rPr lang="en-US" err="1"/>
              <a:t>Krienke</a:t>
            </a:r>
            <a:r>
              <a:rPr lang="en-US"/>
              <a:t>, Legislative Analyst at the Maryland Hospital Association</a:t>
            </a:r>
          </a:p>
        </p:txBody>
      </p:sp>
      <p:sp>
        <p:nvSpPr>
          <p:cNvPr id="11" name="Text Placeholder 10">
            <a:extLst>
              <a:ext uri="{FF2B5EF4-FFF2-40B4-BE49-F238E27FC236}">
                <a16:creationId xmlns:a16="http://schemas.microsoft.com/office/drawing/2014/main" id="{E77B173A-24B5-4769-BF6B-D38A12996248}"/>
              </a:ext>
            </a:extLst>
          </p:cNvPr>
          <p:cNvSpPr>
            <a:spLocks noGrp="1"/>
          </p:cNvSpPr>
          <p:nvPr>
            <p:ph type="body" sz="quarter" idx="24"/>
          </p:nvPr>
        </p:nvSpPr>
        <p:spPr/>
        <p:txBody>
          <a:bodyPr vert="horz" lIns="91440" tIns="45720" rIns="91440" bIns="45720" rtlCol="0" anchor="t">
            <a:normAutofit/>
          </a:bodyPr>
          <a:lstStyle/>
          <a:p>
            <a:endParaRPr lang="en-US"/>
          </a:p>
        </p:txBody>
      </p:sp>
      <p:pic>
        <p:nvPicPr>
          <p:cNvPr id="1030" name="Picture 6">
            <a:extLst>
              <a:ext uri="{FF2B5EF4-FFF2-40B4-BE49-F238E27FC236}">
                <a16:creationId xmlns:a16="http://schemas.microsoft.com/office/drawing/2014/main" id="{C093E80B-75F3-4BB6-B9E9-9AC1BEB0A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98" y="1963209"/>
            <a:ext cx="2009466" cy="2009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5419B9-929C-4EF7-B639-A1C5305F58A3}"/>
              </a:ext>
            </a:extLst>
          </p:cNvPr>
          <p:cNvPicPr>
            <a:picLocks noChangeAspect="1"/>
          </p:cNvPicPr>
          <p:nvPr/>
        </p:nvPicPr>
        <p:blipFill>
          <a:blip r:embed="rId4"/>
          <a:stretch>
            <a:fillRect/>
          </a:stretch>
        </p:blipFill>
        <p:spPr>
          <a:xfrm>
            <a:off x="9260098" y="1962775"/>
            <a:ext cx="1942138" cy="1895480"/>
          </a:xfrm>
          <a:prstGeom prst="rect">
            <a:avLst/>
          </a:prstGeom>
        </p:spPr>
      </p:pic>
      <p:pic>
        <p:nvPicPr>
          <p:cNvPr id="15" name="Picture 14">
            <a:extLst>
              <a:ext uri="{FF2B5EF4-FFF2-40B4-BE49-F238E27FC236}">
                <a16:creationId xmlns:a16="http://schemas.microsoft.com/office/drawing/2014/main" id="{B52DC2E6-93C5-4DD3-8C3D-767D91B34719}"/>
              </a:ext>
            </a:extLst>
          </p:cNvPr>
          <p:cNvPicPr>
            <a:picLocks noChangeAspect="1"/>
          </p:cNvPicPr>
          <p:nvPr/>
        </p:nvPicPr>
        <p:blipFill>
          <a:blip r:embed="rId5"/>
          <a:stretch>
            <a:fillRect/>
          </a:stretch>
        </p:blipFill>
        <p:spPr>
          <a:xfrm>
            <a:off x="743479" y="1965096"/>
            <a:ext cx="2293853" cy="2075862"/>
          </a:xfrm>
          <a:prstGeom prst="rect">
            <a:avLst/>
          </a:prstGeom>
        </p:spPr>
      </p:pic>
      <p:sp>
        <p:nvSpPr>
          <p:cNvPr id="16" name="TextBox 15">
            <a:extLst>
              <a:ext uri="{FF2B5EF4-FFF2-40B4-BE49-F238E27FC236}">
                <a16:creationId xmlns:a16="http://schemas.microsoft.com/office/drawing/2014/main" id="{C1B4853F-2576-4E4F-8E5B-959CD20ED400}"/>
              </a:ext>
            </a:extLst>
          </p:cNvPr>
          <p:cNvSpPr txBox="1"/>
          <p:nvPr/>
        </p:nvSpPr>
        <p:spPr>
          <a:xfrm>
            <a:off x="9186270" y="4151975"/>
            <a:ext cx="2094890" cy="738664"/>
          </a:xfrm>
          <a:prstGeom prst="rect">
            <a:avLst/>
          </a:prstGeom>
          <a:noFill/>
        </p:spPr>
        <p:txBody>
          <a:bodyPr wrap="square" lIns="0" tIns="0" rIns="0" bIns="0" rtlCol="0">
            <a:spAutoFit/>
          </a:bodyPr>
          <a:lstStyle/>
          <a:p>
            <a:pPr algn="ctr"/>
            <a:r>
              <a:rPr lang="en-US" sz="1600" dirty="0" err="1">
                <a:solidFill>
                  <a:schemeClr val="tx2"/>
                </a:solidFill>
                <a:latin typeface="+mn-lt"/>
              </a:rPr>
              <a:t>Efe</a:t>
            </a:r>
            <a:r>
              <a:rPr lang="en-US" sz="1600" dirty="0">
                <a:solidFill>
                  <a:schemeClr val="tx2"/>
                </a:solidFill>
                <a:latin typeface="+mn-lt"/>
              </a:rPr>
              <a:t> </a:t>
            </a:r>
            <a:r>
              <a:rPr lang="en-US" sz="1600" dirty="0" err="1">
                <a:solidFill>
                  <a:schemeClr val="tx2"/>
                </a:solidFill>
                <a:latin typeface="+mn-lt"/>
              </a:rPr>
              <a:t>Igbide</a:t>
            </a:r>
            <a:r>
              <a:rPr lang="en-US" sz="1600" dirty="0">
                <a:solidFill>
                  <a:schemeClr val="tx2"/>
                </a:solidFill>
                <a:latin typeface="+mn-lt"/>
              </a:rPr>
              <a:t>, RN, MS, MSN Senior Healthcare Success Manager at Microsoft</a:t>
            </a:r>
          </a:p>
        </p:txBody>
      </p:sp>
      <p:pic>
        <p:nvPicPr>
          <p:cNvPr id="12" name="Picture 11">
            <a:extLst>
              <a:ext uri="{FF2B5EF4-FFF2-40B4-BE49-F238E27FC236}">
                <a16:creationId xmlns:a16="http://schemas.microsoft.com/office/drawing/2014/main" id="{F532659A-FF94-47D8-9C0D-83423402588A}"/>
              </a:ext>
            </a:extLst>
          </p:cNvPr>
          <p:cNvPicPr>
            <a:picLocks noChangeAspect="1"/>
          </p:cNvPicPr>
          <p:nvPr/>
        </p:nvPicPr>
        <p:blipFill>
          <a:blip r:embed="rId6"/>
          <a:stretch>
            <a:fillRect/>
          </a:stretch>
        </p:blipFill>
        <p:spPr>
          <a:xfrm>
            <a:off x="6571192" y="1963075"/>
            <a:ext cx="1826680" cy="2304938"/>
          </a:xfrm>
          <a:prstGeom prst="rect">
            <a:avLst/>
          </a:prstGeom>
        </p:spPr>
      </p:pic>
      <p:sp>
        <p:nvSpPr>
          <p:cNvPr id="17" name="Text Placeholder 5">
            <a:extLst>
              <a:ext uri="{FF2B5EF4-FFF2-40B4-BE49-F238E27FC236}">
                <a16:creationId xmlns:a16="http://schemas.microsoft.com/office/drawing/2014/main" id="{D07187C5-48E0-0D46-B8E4-B133DF8AEE87}"/>
              </a:ext>
            </a:extLst>
          </p:cNvPr>
          <p:cNvSpPr txBox="1">
            <a:spLocks/>
          </p:cNvSpPr>
          <p:nvPr/>
        </p:nvSpPr>
        <p:spPr>
          <a:xfrm>
            <a:off x="9182793" y="1524832"/>
            <a:ext cx="2169583" cy="40481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000" b="1" kern="1200">
                <a:solidFill>
                  <a:schemeClr val="tx2"/>
                </a:solidFill>
                <a:latin typeface="Arial" panose="020B06040202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ctr" fontAlgn="auto">
              <a:spcAft>
                <a:spcPts val="0"/>
              </a:spcAft>
            </a:pPr>
            <a:r>
              <a:rPr lang="en-US" err="1"/>
              <a:t>Efe</a:t>
            </a:r>
            <a:r>
              <a:rPr lang="en-US"/>
              <a:t> </a:t>
            </a:r>
            <a:r>
              <a:rPr lang="en-US" err="1"/>
              <a:t>Igbide</a:t>
            </a:r>
            <a:endParaRPr lang="en-US"/>
          </a:p>
          <a:p>
            <a:pPr algn="ctr" fontAlgn="auto">
              <a:spcAft>
                <a:spcPts val="0"/>
              </a:spcAft>
            </a:pPr>
            <a:endParaRPr lang="en-US"/>
          </a:p>
        </p:txBody>
      </p:sp>
      <p:sp>
        <p:nvSpPr>
          <p:cNvPr id="18" name="Title 1">
            <a:extLst>
              <a:ext uri="{FF2B5EF4-FFF2-40B4-BE49-F238E27FC236}">
                <a16:creationId xmlns:a16="http://schemas.microsoft.com/office/drawing/2014/main" id="{2AA625E3-0BEE-445C-A917-F65D87A2A5B2}"/>
              </a:ext>
            </a:extLst>
          </p:cNvPr>
          <p:cNvSpPr txBox="1">
            <a:spLocks/>
          </p:cNvSpPr>
          <p:nvPr/>
        </p:nvSpPr>
        <p:spPr bwMode="black">
          <a:xfrm>
            <a:off x="1023120" y="372848"/>
            <a:ext cx="10145760" cy="577081"/>
          </a:xfrm>
          <a:prstGeom prst="rect">
            <a:avLst/>
          </a:prstGeom>
          <a:solidFill>
            <a:srgbClr val="0971C3"/>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fontAlgn="auto">
              <a:spcAft>
                <a:spcPts val="0"/>
              </a:spcAft>
            </a:pPr>
            <a:r>
              <a:rPr lang="en-US" sz="3400">
                <a:solidFill>
                  <a:schemeClr val="bg1"/>
                </a:solidFill>
              </a:rPr>
              <a:t>CCSC  Team</a:t>
            </a:r>
          </a:p>
        </p:txBody>
      </p:sp>
      <p:sp>
        <p:nvSpPr>
          <p:cNvPr id="19" name="TextBox 18">
            <a:extLst>
              <a:ext uri="{FF2B5EF4-FFF2-40B4-BE49-F238E27FC236}">
                <a16:creationId xmlns:a16="http://schemas.microsoft.com/office/drawing/2014/main" id="{E2E424DB-7078-4F72-A051-1EC192F43B7B}"/>
              </a:ext>
            </a:extLst>
          </p:cNvPr>
          <p:cNvSpPr txBox="1"/>
          <p:nvPr/>
        </p:nvSpPr>
        <p:spPr>
          <a:xfrm>
            <a:off x="9900021" y="0"/>
            <a:ext cx="2300515" cy="246221"/>
          </a:xfrm>
          <a:prstGeom prst="rect">
            <a:avLst/>
          </a:prstGeom>
          <a:noFill/>
        </p:spPr>
        <p:txBody>
          <a:bodyPr wrap="square" rtlCol="0">
            <a:spAutoFit/>
          </a:bodyPr>
          <a:lstStyle/>
          <a:p>
            <a:pPr algn="ctr"/>
            <a:r>
              <a:rPr lang="en-US" sz="1000" dirty="0"/>
              <a:t>Care Centric Scheduling Calculator</a:t>
            </a:r>
          </a:p>
        </p:txBody>
      </p:sp>
    </p:spTree>
    <p:extLst>
      <p:ext uri="{BB962C8B-B14F-4D97-AF65-F5344CB8AC3E}">
        <p14:creationId xmlns:p14="http://schemas.microsoft.com/office/powerpoint/2010/main" val="31042964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Parcel">
  <a:themeElements>
    <a:clrScheme name="Custom 2">
      <a:dk1>
        <a:srgbClr val="000000"/>
      </a:dk1>
      <a:lt1>
        <a:srgbClr val="E4E5E4"/>
      </a:lt1>
      <a:dk2>
        <a:srgbClr val="4A5356"/>
      </a:dk2>
      <a:lt2>
        <a:srgbClr val="E8E3CE"/>
      </a:lt2>
      <a:accent1>
        <a:srgbClr val="DB8700"/>
      </a:accent1>
      <a:accent2>
        <a:srgbClr val="352CA6"/>
      </a:accent2>
      <a:accent3>
        <a:srgbClr val="C96731"/>
      </a:accent3>
      <a:accent4>
        <a:srgbClr val="9CA383"/>
      </a:accent4>
      <a:accent5>
        <a:srgbClr val="87795D"/>
      </a:accent5>
      <a:accent6>
        <a:srgbClr val="A0988C"/>
      </a:accent6>
      <a:hlink>
        <a:srgbClr val="00B0F0"/>
      </a:hlink>
      <a:folHlink>
        <a:srgbClr val="738F97"/>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E26D0399CD4B4D88BC89F0DAD28B4A" ma:contentTypeVersion="11" ma:contentTypeDescription="Create a new document." ma:contentTypeScope="" ma:versionID="3daacd11393e1a40f56c61d2d602c2a7">
  <xsd:schema xmlns:xsd="http://www.w3.org/2001/XMLSchema" xmlns:xs="http://www.w3.org/2001/XMLSchema" xmlns:p="http://schemas.microsoft.com/office/2006/metadata/properties" xmlns:ns2="d612b4a2-3949-4239-9cd6-ac0279e7e4a7" targetNamespace="http://schemas.microsoft.com/office/2006/metadata/properties" ma:root="true" ma:fieldsID="5fe3f5613874baa5fd1c31b637b4dc24" ns2:_="">
    <xsd:import namespace="d612b4a2-3949-4239-9cd6-ac0279e7e4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2b4a2-3949-4239-9cd6-ac0279e7e4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450B4A-2B4F-4F35-A800-4859234D6DF4}">
  <ds:schemaRefs>
    <ds:schemaRef ds:uri="http://www.w3.org/XML/1998/namespace"/>
    <ds:schemaRef ds:uri="http://purl.org/dc/dcmitype/"/>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d612b4a2-3949-4239-9cd6-ac0279e7e4a7"/>
    <ds:schemaRef ds:uri="http://schemas.microsoft.com/office/2006/metadata/properties"/>
  </ds:schemaRefs>
</ds:datastoreItem>
</file>

<file path=customXml/itemProps2.xml><?xml version="1.0" encoding="utf-8"?>
<ds:datastoreItem xmlns:ds="http://schemas.openxmlformats.org/officeDocument/2006/customXml" ds:itemID="{9FE76D1B-7EF8-4927-A7CE-A75F58E67789}">
  <ds:schemaRefs>
    <ds:schemaRef ds:uri="http://schemas.microsoft.com/sharepoint/v3/contenttype/forms"/>
  </ds:schemaRefs>
</ds:datastoreItem>
</file>

<file path=customXml/itemProps3.xml><?xml version="1.0" encoding="utf-8"?>
<ds:datastoreItem xmlns:ds="http://schemas.openxmlformats.org/officeDocument/2006/customXml" ds:itemID="{4B2D2B56-7407-4E31-A013-F8DEA02EDC3F}"/>
</file>

<file path=docProps/app.xml><?xml version="1.0" encoding="utf-8"?>
<Properties xmlns="http://schemas.openxmlformats.org/officeDocument/2006/extended-properties" xmlns:vt="http://schemas.openxmlformats.org/officeDocument/2006/docPropsVTypes">
  <Template/>
  <TotalTime>169</TotalTime>
  <Words>1160</Words>
  <Application>Microsoft Office PowerPoint</Application>
  <PresentationFormat>Widescreen</PresentationFormat>
  <Paragraphs>141</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Arial,Sans-Serif</vt:lpstr>
      <vt:lpstr>Calibri</vt:lpstr>
      <vt:lpstr>Georgia</vt:lpstr>
      <vt:lpstr>proximanova</vt:lpstr>
      <vt:lpstr>Symbol,Sans-Serif</vt:lpstr>
      <vt:lpstr>Tw Cen MT</vt:lpstr>
      <vt:lpstr>title, bullets</vt:lpstr>
      <vt:lpstr>Parcel</vt:lpstr>
      <vt:lpstr>PowerPoint Presentation</vt:lpstr>
      <vt:lpstr> Care Centric Scheduling Calculator (CCSC)   Robert Wingo, BSN, RN-BC CEO, Perceptive Staffing Innovations</vt:lpstr>
      <vt:lpstr>Problem Statement</vt:lpstr>
      <vt:lpstr>Care Centric Scheduling Calculator Solution</vt:lpstr>
      <vt:lpstr>PowerPoint Presentation</vt:lpstr>
      <vt:lpstr>Current Available Solutions </vt:lpstr>
      <vt:lpstr>Implementation Costs </vt:lpstr>
      <vt:lpstr>Scalability</vt:lpstr>
      <vt:lpstr>PowerPoint Presentation</vt:lpstr>
      <vt:lpstr>In Closing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lastModifiedBy>social media</cp:lastModifiedBy>
  <cp:revision>40</cp:revision>
  <cp:lastPrinted>2019-05-07T17:58:44Z</cp:lastPrinted>
  <dcterms:created xsi:type="dcterms:W3CDTF">2018-06-06T22:07:20Z</dcterms:created>
  <dcterms:modified xsi:type="dcterms:W3CDTF">2021-11-07T16:04:55Z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0x01010069E26D0399CD4B4D88BC89F0DAD28B4A</vt:lpwstr>
  </property>
</Properties>
</file>